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61" r:id="rId4"/>
    <p:sldId id="262" r:id="rId5"/>
    <p:sldId id="265" r:id="rId6"/>
    <p:sldId id="264" r:id="rId7"/>
    <p:sldId id="263" r:id="rId8"/>
    <p:sldId id="266" r:id="rId9"/>
    <p:sldId id="267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64" autoAdjust="0"/>
    <p:restoredTop sz="97887" autoAdjust="0"/>
  </p:normalViewPr>
  <p:slideViewPr>
    <p:cSldViewPr>
      <p:cViewPr varScale="1">
        <p:scale>
          <a:sx n="70" d="100"/>
          <a:sy n="70" d="100"/>
        </p:scale>
        <p:origin x="72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82381-32A6-46CE-AD6E-32DDFA6C57A8}" type="datetimeFigureOut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F2E73-C117-4C90-B6CD-253705E7EE7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73685319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A0408-1C65-4399-A0A3-9F706BDD6BA5}" type="datetimeFigureOut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E051B-0007-449A-9CFD-F04169EC9F1B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7214422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6" name="5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97A0408-1C65-4399-A0A3-9F706BDD6BA5}" type="datetimeFigureOut">
              <a:rPr lang="es-ES" smtClean="0"/>
              <a:pPr/>
              <a:t>16/07/2020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54779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8AD5-0601-404F-A354-EA1CAE8ADE85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6AD4-3199-4297-9FE0-8B57306C40FC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DFCF-EA8C-4C31-99C6-FAF1753BAB40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01CD-CD1D-40F3-8DD3-682BF2845A8F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8A95C-C32B-4A83-B33F-2FE1D7699EFC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4A917-A459-446C-8A8A-113E725F5F8D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0D8FB-E8CD-463D-921A-871F86D79919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3E8D-F8D4-4EEF-BC6D-2722879EE975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D1F-7E57-462B-9BE7-5EDD82C4D268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2D041-731C-45CE-A8D1-98931FBEA78B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5772-DB8D-4E85-A43B-67552A9E6807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73A5A-C22E-404A-96E1-CD0374CC05EA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643050"/>
            <a:ext cx="7772400" cy="1957401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latin typeface="Comic Sans MS" pitchFamily="66" charset="0"/>
              </a:rPr>
              <a:t>MATEMÁTICAS APLICADAS A LAS CIENCIAS SOCIALES I</a:t>
            </a:r>
            <a:br>
              <a:rPr lang="es-ES" dirty="0" smtClean="0">
                <a:latin typeface="Comic Sans MS" pitchFamily="66" charset="0"/>
              </a:rPr>
            </a:br>
            <a:r>
              <a:rPr lang="es-ES" dirty="0" smtClean="0">
                <a:latin typeface="Comic Sans MS" pitchFamily="66" charset="0"/>
              </a:rPr>
              <a:t>1º BTO A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57628"/>
            <a:ext cx="6400800" cy="1752600"/>
          </a:xfrm>
        </p:spPr>
        <p:txBody>
          <a:bodyPr/>
          <a:lstStyle/>
          <a:p>
            <a:r>
              <a:rPr lang="es-ES" dirty="0" smtClean="0">
                <a:solidFill>
                  <a:srgbClr val="002060"/>
                </a:solidFill>
              </a:rPr>
              <a:t>Colegio Ntra. Sra. del Buen Consejo</a:t>
            </a:r>
          </a:p>
          <a:p>
            <a:r>
              <a:rPr lang="es-ES" dirty="0" smtClean="0">
                <a:solidFill>
                  <a:srgbClr val="002060"/>
                </a:solidFill>
              </a:rPr>
              <a:t>(Agustinas)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z="1400" dirty="0" smtClean="0">
                <a:solidFill>
                  <a:srgbClr val="7030A0"/>
                </a:solidFill>
              </a:rPr>
              <a:t>Juan Antonio Romano Largo</a:t>
            </a:r>
            <a:endParaRPr lang="es-ES" sz="1400" dirty="0">
              <a:solidFill>
                <a:srgbClr val="7030A0"/>
              </a:solidFill>
            </a:endParaRP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813AF-9771-4751-91BE-6DFC9D7A156D}" type="datetime1">
              <a:rPr lang="es-ES" sz="1400" smtClean="0">
                <a:solidFill>
                  <a:srgbClr val="7030A0"/>
                </a:solidFill>
              </a:rPr>
              <a:pPr/>
              <a:t>16/07/2020</a:t>
            </a:fld>
            <a:endParaRPr lang="es-ES" sz="1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050"/>
            <a:ext cx="8401080" cy="1143000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>
                <a:solidFill>
                  <a:srgbClr val="0070C0"/>
                </a:solidFill>
                <a:latin typeface="Comic Sans MS" pitchFamily="66" charset="0"/>
              </a:rPr>
              <a:t>TEMAS 6:</a:t>
            </a:r>
            <a:r>
              <a:rPr lang="es-ES" dirty="0" smtClean="0">
                <a:solidFill>
                  <a:srgbClr val="002060"/>
                </a:solidFill>
                <a:latin typeface="Comic Sans MS" pitchFamily="66" charset="0"/>
              </a:rPr>
              <a:t> Funciones.</a:t>
            </a:r>
            <a:endParaRPr lang="es-ES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314" y="2143116"/>
            <a:ext cx="8786842" cy="428628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ES" dirty="0" smtClean="0"/>
              <a:t>Concepto de función. Dominio y recorrido.</a:t>
            </a:r>
          </a:p>
          <a:p>
            <a:pPr>
              <a:buNone/>
            </a:pPr>
            <a:r>
              <a:rPr lang="es-ES" dirty="0" smtClean="0"/>
              <a:t>Composición de funciones.</a:t>
            </a:r>
          </a:p>
          <a:p>
            <a:pPr>
              <a:buNone/>
            </a:pPr>
            <a:r>
              <a:rPr lang="es-ES" dirty="0" smtClean="0"/>
              <a:t>Función inversa.</a:t>
            </a:r>
          </a:p>
          <a:p>
            <a:pPr>
              <a:buNone/>
            </a:pPr>
            <a:r>
              <a:rPr lang="es-ES" dirty="0" smtClean="0"/>
              <a:t>Propiedades globales de las funciones:</a:t>
            </a:r>
          </a:p>
          <a:p>
            <a:pPr>
              <a:buNone/>
            </a:pPr>
            <a:r>
              <a:rPr lang="es-ES" dirty="0" smtClean="0"/>
              <a:t>		Continuidad.</a:t>
            </a:r>
          </a:p>
          <a:p>
            <a:pPr>
              <a:buNone/>
            </a:pPr>
            <a:r>
              <a:rPr lang="es-ES" dirty="0" smtClean="0"/>
              <a:t>		Crecimiento y decrecimiento.</a:t>
            </a:r>
          </a:p>
          <a:p>
            <a:pPr>
              <a:buNone/>
            </a:pPr>
            <a:r>
              <a:rPr lang="es-ES" dirty="0" smtClean="0"/>
              <a:t>		Extremos relativos.</a:t>
            </a:r>
          </a:p>
          <a:p>
            <a:pPr>
              <a:buNone/>
            </a:pPr>
            <a:r>
              <a:rPr lang="es-ES" dirty="0" smtClean="0"/>
              <a:t>		Tendencia.</a:t>
            </a:r>
          </a:p>
          <a:p>
            <a:pPr>
              <a:buNone/>
            </a:pPr>
            <a:r>
              <a:rPr lang="es-ES" dirty="0" smtClean="0"/>
              <a:t>Funciones definidas a trozos.</a:t>
            </a:r>
          </a:p>
          <a:p>
            <a:pPr>
              <a:buNone/>
            </a:pPr>
            <a:r>
              <a:rPr lang="es-ES" dirty="0" smtClean="0"/>
              <a:t>Traslación y dilatación de funciones.		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01CD-CD1D-40F3-8DD3-682BF2845A8F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1214414" y="142852"/>
            <a:ext cx="6844839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4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Definición de función.</a:t>
            </a:r>
          </a:p>
        </p:txBody>
      </p:sp>
      <p:grpSp>
        <p:nvGrpSpPr>
          <p:cNvPr id="29" name="Group 29"/>
          <p:cNvGrpSpPr>
            <a:grpSpLocks/>
          </p:cNvGrpSpPr>
          <p:nvPr/>
        </p:nvGrpSpPr>
        <p:grpSpPr bwMode="auto">
          <a:xfrm>
            <a:off x="1120775" y="2527300"/>
            <a:ext cx="2057400" cy="2741613"/>
            <a:chOff x="904" y="1400"/>
            <a:chExt cx="1296" cy="1727"/>
          </a:xfrm>
        </p:grpSpPr>
        <p:sp>
          <p:nvSpPr>
            <p:cNvPr id="30" name="Oval 26"/>
            <p:cNvSpPr>
              <a:spLocks noChangeArrowheads="1"/>
            </p:cNvSpPr>
            <p:nvPr/>
          </p:nvSpPr>
          <p:spPr bwMode="auto">
            <a:xfrm>
              <a:off x="1155" y="1400"/>
              <a:ext cx="1045" cy="1727"/>
            </a:xfrm>
            <a:prstGeom prst="ellipse">
              <a:avLst/>
            </a:prstGeom>
            <a:solidFill>
              <a:srgbClr val="FF9900"/>
            </a:solidFill>
            <a:ln w="28575">
              <a:solidFill>
                <a:srgbClr val="66CCFF"/>
              </a:solidFill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31" name="Text Box 28"/>
            <p:cNvSpPr txBox="1">
              <a:spLocks noChangeArrowheads="1"/>
            </p:cNvSpPr>
            <p:nvPr/>
          </p:nvSpPr>
          <p:spPr bwMode="auto">
            <a:xfrm>
              <a:off x="904" y="1491"/>
              <a:ext cx="283" cy="345"/>
            </a:xfrm>
            <a:prstGeom prst="rect">
              <a:avLst/>
            </a:prstGeom>
            <a:noFill/>
            <a:ln w="28575">
              <a:solidFill>
                <a:srgbClr val="66CCFF"/>
              </a:solidFill>
              <a:prstDash val="sysDot"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s-ES_tradnl" sz="2800" dirty="0"/>
                <a:t>R</a:t>
              </a:r>
            </a:p>
          </p:txBody>
        </p:sp>
      </p:grp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285720" y="5572140"/>
            <a:ext cx="7620000" cy="867930"/>
          </a:xfrm>
          <a:prstGeom prst="rect">
            <a:avLst/>
          </a:prstGeom>
          <a:solidFill>
            <a:srgbClr val="FFFF66"/>
          </a:solidFill>
          <a:ln w="38100">
            <a:solidFill>
              <a:srgbClr val="66CCFF"/>
            </a:solidFill>
            <a:miter lim="800000"/>
            <a:headEnd type="none" w="lg" len="lg"/>
            <a:tailEnd type="none" w="lg" len="lg"/>
          </a:ln>
          <a:effectLst/>
        </p:spPr>
        <p:txBody>
          <a:bodyPr anchor="ctr"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s-ES_tradnl" sz="1800" dirty="0"/>
              <a:t> </a:t>
            </a:r>
            <a:r>
              <a:rPr lang="es-ES_tradnl" sz="1800" b="1" dirty="0"/>
              <a:t>Para que sea aplicación ha de cumplir </a:t>
            </a:r>
            <a:r>
              <a:rPr lang="es-ES_tradnl" sz="1800" b="1" dirty="0">
                <a:solidFill>
                  <a:srgbClr val="FF3300"/>
                </a:solidFill>
              </a:rPr>
              <a:t>dos condiciones:</a:t>
            </a:r>
            <a:endParaRPr lang="es-ES_tradnl" sz="1800" dirty="0"/>
          </a:p>
          <a:p>
            <a:pPr lvl="1" algn="just"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es-ES_tradnl" dirty="0"/>
              <a:t> Todo elemento de D ha de tener imagen</a:t>
            </a:r>
            <a:r>
              <a:rPr lang="es-ES_tradnl" dirty="0" smtClean="0"/>
              <a:t>.	</a:t>
            </a:r>
          </a:p>
          <a:p>
            <a:pPr lvl="1">
              <a:lnSpc>
                <a:spcPct val="65000"/>
              </a:lnSpc>
              <a:spcBef>
                <a:spcPct val="50000"/>
              </a:spcBef>
              <a:buFontTx/>
              <a:buChar char="•"/>
            </a:pPr>
            <a:r>
              <a:rPr lang="es-ES_tradnl" dirty="0" smtClean="0"/>
              <a:t> Esta </a:t>
            </a:r>
            <a:r>
              <a:rPr lang="es-ES_tradnl" dirty="0"/>
              <a:t>imagen ha de ser única.</a:t>
            </a:r>
          </a:p>
        </p:txBody>
      </p:sp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500034" y="1000108"/>
            <a:ext cx="8388350" cy="716222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>
                <a:solidFill>
                  <a:srgbClr val="3333FF"/>
                </a:solidFill>
                <a:latin typeface="Arial" charset="0"/>
              </a:rPr>
              <a:t>Una función real de variable real es una aplicación de un conjunto D </a:t>
            </a:r>
            <a:r>
              <a:rPr lang="es-ES_tradnl" sz="1800" b="1" dirty="0">
                <a:solidFill>
                  <a:srgbClr val="3333FF"/>
                </a:solidFill>
                <a:latin typeface="Arial" charset="0"/>
                <a:sym typeface="Symbol" pitchFamily="18" charset="2"/>
              </a:rPr>
              <a:t> R, en el conjunto </a:t>
            </a:r>
            <a:r>
              <a:rPr lang="es-ES_tradnl" sz="1800" b="1" dirty="0" smtClean="0">
                <a:solidFill>
                  <a:srgbClr val="3333FF"/>
                </a:solidFill>
                <a:latin typeface="Arial" charset="0"/>
                <a:sym typeface="Symbol" pitchFamily="18" charset="2"/>
              </a:rPr>
              <a:t>R, que a cada elemento del dominio le hace corresponder una imagen.</a:t>
            </a:r>
            <a:r>
              <a:rPr lang="es-ES_tradnl" sz="1800" dirty="0" smtClean="0">
                <a:latin typeface="Arial" charset="0"/>
                <a:sym typeface="Symbol" pitchFamily="18" charset="2"/>
              </a:rPr>
              <a:t> </a:t>
            </a:r>
            <a:endParaRPr lang="es-ES_tradnl" sz="1800" dirty="0">
              <a:latin typeface="Arial" charset="0"/>
            </a:endParaRPr>
          </a:p>
        </p:txBody>
      </p:sp>
      <p:grpSp>
        <p:nvGrpSpPr>
          <p:cNvPr id="34" name="Group 69"/>
          <p:cNvGrpSpPr>
            <a:grpSpLocks/>
          </p:cNvGrpSpPr>
          <p:nvPr/>
        </p:nvGrpSpPr>
        <p:grpSpPr bwMode="auto">
          <a:xfrm>
            <a:off x="6432550" y="2563813"/>
            <a:ext cx="2071688" cy="2741612"/>
            <a:chOff x="4052" y="1615"/>
            <a:chExt cx="1305" cy="1727"/>
          </a:xfrm>
        </p:grpSpPr>
        <p:sp>
          <p:nvSpPr>
            <p:cNvPr id="35" name="Oval 33"/>
            <p:cNvSpPr>
              <a:spLocks noChangeArrowheads="1"/>
            </p:cNvSpPr>
            <p:nvPr/>
          </p:nvSpPr>
          <p:spPr bwMode="auto">
            <a:xfrm>
              <a:off x="4052" y="1615"/>
              <a:ext cx="1045" cy="1727"/>
            </a:xfrm>
            <a:prstGeom prst="ellipse">
              <a:avLst/>
            </a:prstGeom>
            <a:solidFill>
              <a:srgbClr val="FF9900"/>
            </a:solidFill>
            <a:ln w="28575">
              <a:solidFill>
                <a:srgbClr val="66CCFF"/>
              </a:solidFill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5074" y="1702"/>
              <a:ext cx="283" cy="345"/>
            </a:xfrm>
            <a:prstGeom prst="rect">
              <a:avLst/>
            </a:prstGeom>
            <a:noFill/>
            <a:ln w="28575">
              <a:solidFill>
                <a:srgbClr val="66CCFF"/>
              </a:solidFill>
              <a:prstDash val="sysDot"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s-ES_tradnl" sz="2800" dirty="0"/>
                <a:t>R</a:t>
              </a:r>
            </a:p>
          </p:txBody>
        </p:sp>
      </p:grpSp>
      <p:grpSp>
        <p:nvGrpSpPr>
          <p:cNvPr id="37" name="Group 70"/>
          <p:cNvGrpSpPr>
            <a:grpSpLocks/>
          </p:cNvGrpSpPr>
          <p:nvPr/>
        </p:nvGrpSpPr>
        <p:grpSpPr bwMode="auto">
          <a:xfrm>
            <a:off x="6572252" y="2828925"/>
            <a:ext cx="1643063" cy="2266950"/>
            <a:chOff x="4140" y="1782"/>
            <a:chExt cx="1035" cy="1428"/>
          </a:xfrm>
        </p:grpSpPr>
        <p:sp>
          <p:nvSpPr>
            <p:cNvPr id="38" name="Oval 46"/>
            <p:cNvSpPr>
              <a:spLocks noChangeArrowheads="1"/>
            </p:cNvSpPr>
            <p:nvPr/>
          </p:nvSpPr>
          <p:spPr bwMode="auto">
            <a:xfrm>
              <a:off x="4140" y="1782"/>
              <a:ext cx="876" cy="142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66CCFF"/>
              </a:solidFill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39" name="Text Box 47"/>
            <p:cNvSpPr txBox="1">
              <a:spLocks noChangeArrowheads="1"/>
            </p:cNvSpPr>
            <p:nvPr/>
          </p:nvSpPr>
          <p:spPr bwMode="auto">
            <a:xfrm>
              <a:off x="4320" y="1962"/>
              <a:ext cx="855" cy="114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lg"/>
            </a:ln>
            <a:effectLst/>
          </p:spPr>
          <p:txBody>
            <a:bodyPr wrap="square">
              <a:spAutoFit/>
            </a:bodyPr>
            <a:lstStyle/>
            <a:p>
              <a:pPr>
                <a:buFontTx/>
                <a:buChar char="•"/>
              </a:pPr>
              <a:endParaRPr lang="es-ES_tradnl" sz="2800" dirty="0">
                <a:solidFill>
                  <a:srgbClr val="0066FF"/>
                </a:solidFill>
              </a:endParaRPr>
            </a:p>
            <a:p>
              <a:pPr>
                <a:buFontTx/>
                <a:buChar char="•"/>
              </a:pPr>
              <a:r>
                <a:rPr lang="es-ES_tradnl" sz="2800" dirty="0">
                  <a:solidFill>
                    <a:srgbClr val="0066FF"/>
                  </a:solidFill>
                </a:rPr>
                <a:t> </a:t>
              </a:r>
              <a:r>
                <a:rPr lang="es-ES_tradnl" sz="2800" dirty="0" smtClean="0">
                  <a:solidFill>
                    <a:srgbClr val="0066FF"/>
                  </a:solidFill>
                </a:rPr>
                <a:t>4</a:t>
              </a:r>
              <a:endParaRPr lang="es-ES_tradnl" sz="2800" dirty="0">
                <a:solidFill>
                  <a:srgbClr val="0066FF"/>
                </a:solidFill>
              </a:endParaRPr>
            </a:p>
            <a:p>
              <a:pPr>
                <a:buFontTx/>
                <a:buChar char="•"/>
              </a:pPr>
              <a:r>
                <a:rPr lang="es-ES_tradnl" sz="2800" dirty="0">
                  <a:solidFill>
                    <a:srgbClr val="0066FF"/>
                  </a:solidFill>
                </a:rPr>
                <a:t> 5,29</a:t>
              </a:r>
            </a:p>
            <a:p>
              <a:pPr>
                <a:buFontTx/>
                <a:buChar char="•"/>
              </a:pPr>
              <a:r>
                <a:rPr lang="es-ES_tradnl" sz="2800" dirty="0">
                  <a:solidFill>
                    <a:srgbClr val="0066FF"/>
                  </a:solidFill>
                </a:rPr>
                <a:t> 25</a:t>
              </a:r>
            </a:p>
          </p:txBody>
        </p:sp>
        <p:sp>
          <p:nvSpPr>
            <p:cNvPr id="40" name="Text Box 49"/>
            <p:cNvSpPr txBox="1">
              <a:spLocks noChangeArrowheads="1"/>
            </p:cNvSpPr>
            <p:nvPr/>
          </p:nvSpPr>
          <p:spPr bwMode="auto">
            <a:xfrm>
              <a:off x="4226" y="1952"/>
              <a:ext cx="755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s-ES_tradnl" dirty="0">
                  <a:solidFill>
                    <a:srgbClr val="0066FF"/>
                  </a:solidFill>
                </a:rPr>
                <a:t>Recorrido</a:t>
              </a:r>
            </a:p>
          </p:txBody>
        </p:sp>
      </p:grpSp>
      <p:sp>
        <p:nvSpPr>
          <p:cNvPr id="41" name="Oval 44"/>
          <p:cNvSpPr>
            <a:spLocks noChangeArrowheads="1"/>
          </p:cNvSpPr>
          <p:nvPr/>
        </p:nvSpPr>
        <p:spPr bwMode="auto">
          <a:xfrm>
            <a:off x="1803400" y="2714625"/>
            <a:ext cx="1143000" cy="228600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66CCFF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42" name="Text Box 48"/>
          <p:cNvSpPr txBox="1">
            <a:spLocks noChangeArrowheads="1"/>
          </p:cNvSpPr>
          <p:nvPr/>
        </p:nvSpPr>
        <p:spPr bwMode="auto">
          <a:xfrm>
            <a:off x="1860550" y="2911475"/>
            <a:ext cx="10858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s-ES_tradnl" dirty="0">
                <a:solidFill>
                  <a:srgbClr val="0066FF"/>
                </a:solidFill>
              </a:rPr>
              <a:t>Dominio</a:t>
            </a:r>
          </a:p>
        </p:txBody>
      </p:sp>
      <p:sp>
        <p:nvSpPr>
          <p:cNvPr id="43" name="Text Box 43"/>
          <p:cNvSpPr txBox="1">
            <a:spLocks noChangeArrowheads="1"/>
          </p:cNvSpPr>
          <p:nvPr/>
        </p:nvSpPr>
        <p:spPr bwMode="auto">
          <a:xfrm>
            <a:off x="2359025" y="3025775"/>
            <a:ext cx="527709" cy="181588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endParaRPr lang="es-ES_tradnl" sz="2800" dirty="0">
              <a:solidFill>
                <a:srgbClr val="0066FF"/>
              </a:solidFill>
            </a:endParaRPr>
          </a:p>
          <a:p>
            <a:pPr algn="l">
              <a:buFontTx/>
              <a:buChar char="•"/>
            </a:pPr>
            <a:r>
              <a:rPr lang="es-ES_tradnl" sz="2800" dirty="0" smtClean="0">
                <a:solidFill>
                  <a:srgbClr val="0066FF"/>
                </a:solidFill>
              </a:rPr>
              <a:t>  </a:t>
            </a:r>
            <a:endParaRPr lang="es-ES_tradnl" sz="2800" dirty="0">
              <a:solidFill>
                <a:srgbClr val="0066FF"/>
              </a:solidFill>
            </a:endParaRPr>
          </a:p>
          <a:p>
            <a:pPr algn="l">
              <a:buFontTx/>
              <a:buChar char="•"/>
            </a:pPr>
            <a:r>
              <a:rPr lang="es-ES_tradnl" sz="2800" dirty="0">
                <a:solidFill>
                  <a:srgbClr val="0066FF"/>
                </a:solidFill>
              </a:rPr>
              <a:t> </a:t>
            </a:r>
            <a:r>
              <a:rPr lang="es-ES_tradnl" sz="2800" dirty="0" smtClean="0">
                <a:solidFill>
                  <a:srgbClr val="0066FF"/>
                </a:solidFill>
              </a:rPr>
              <a:t> </a:t>
            </a:r>
            <a:endParaRPr lang="es-ES_tradnl" sz="2800" dirty="0">
              <a:solidFill>
                <a:srgbClr val="0066FF"/>
              </a:solidFill>
            </a:endParaRPr>
          </a:p>
          <a:p>
            <a:pPr algn="l">
              <a:buFontTx/>
              <a:buChar char="•"/>
            </a:pPr>
            <a:r>
              <a:rPr lang="es-ES_tradnl" sz="2800" dirty="0">
                <a:solidFill>
                  <a:srgbClr val="0066FF"/>
                </a:solidFill>
              </a:rPr>
              <a:t> </a:t>
            </a:r>
            <a:r>
              <a:rPr lang="es-ES_tradnl" sz="2800" dirty="0" smtClean="0">
                <a:solidFill>
                  <a:srgbClr val="0066FF"/>
                </a:solidFill>
              </a:rPr>
              <a:t> </a:t>
            </a:r>
            <a:endParaRPr lang="es-ES_tradnl" sz="2800" dirty="0">
              <a:solidFill>
                <a:srgbClr val="0066FF"/>
              </a:solidFill>
            </a:endParaRPr>
          </a:p>
        </p:txBody>
      </p:sp>
      <p:grpSp>
        <p:nvGrpSpPr>
          <p:cNvPr id="44" name="Group 66"/>
          <p:cNvGrpSpPr>
            <a:grpSpLocks/>
          </p:cNvGrpSpPr>
          <p:nvPr/>
        </p:nvGrpSpPr>
        <p:grpSpPr bwMode="auto">
          <a:xfrm>
            <a:off x="2593975" y="2038350"/>
            <a:ext cx="4033838" cy="1339850"/>
            <a:chOff x="1743" y="1284"/>
            <a:chExt cx="2432" cy="844"/>
          </a:xfrm>
        </p:grpSpPr>
        <p:sp>
          <p:nvSpPr>
            <p:cNvPr id="45" name="Arc 41"/>
            <p:cNvSpPr>
              <a:spLocks/>
            </p:cNvSpPr>
            <p:nvPr/>
          </p:nvSpPr>
          <p:spPr bwMode="auto">
            <a:xfrm rot="-301883">
              <a:off x="1743" y="1561"/>
              <a:ext cx="2432" cy="567"/>
            </a:xfrm>
            <a:custGeom>
              <a:avLst/>
              <a:gdLst>
                <a:gd name="G0" fmla="+- 0 0 0"/>
                <a:gd name="G1" fmla="+- 21467 0 0"/>
                <a:gd name="G2" fmla="+- 21600 0 0"/>
                <a:gd name="T0" fmla="*/ 2391 w 18843"/>
                <a:gd name="T1" fmla="*/ 0 h 21467"/>
                <a:gd name="T2" fmla="*/ 18843 w 18843"/>
                <a:gd name="T3" fmla="*/ 10908 h 21467"/>
                <a:gd name="T4" fmla="*/ 0 w 18843"/>
                <a:gd name="T5" fmla="*/ 21467 h 21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843" h="21467" fill="none" extrusionOk="0">
                  <a:moveTo>
                    <a:pt x="2391" y="-1"/>
                  </a:moveTo>
                  <a:cubicBezTo>
                    <a:pt x="9312" y="770"/>
                    <a:pt x="15438" y="4832"/>
                    <a:pt x="18843" y="10907"/>
                  </a:cubicBezTo>
                </a:path>
                <a:path w="18843" h="21467" stroke="0" extrusionOk="0">
                  <a:moveTo>
                    <a:pt x="2391" y="-1"/>
                  </a:moveTo>
                  <a:cubicBezTo>
                    <a:pt x="9312" y="770"/>
                    <a:pt x="15438" y="4832"/>
                    <a:pt x="18843" y="10907"/>
                  </a:cubicBezTo>
                  <a:lnTo>
                    <a:pt x="0" y="21467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6" name="AutoShape 35"/>
            <p:cNvSpPr>
              <a:spLocks noChangeArrowheads="1"/>
            </p:cNvSpPr>
            <p:nvPr/>
          </p:nvSpPr>
          <p:spPr bwMode="auto">
            <a:xfrm>
              <a:off x="2697" y="1284"/>
              <a:ext cx="908" cy="640"/>
            </a:xfrm>
            <a:prstGeom prst="bracketPair">
              <a:avLst>
                <a:gd name="adj" fmla="val 16667"/>
              </a:avLst>
            </a:prstGeom>
            <a:solidFill>
              <a:srgbClr val="FFFFCC"/>
            </a:solidFill>
            <a:ln w="28575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r>
                <a:rPr lang="es-ES_tradnl" sz="2800" dirty="0">
                  <a:solidFill>
                    <a:srgbClr val="0066FF"/>
                  </a:solidFill>
                </a:rPr>
                <a:t> f(x) = x</a:t>
              </a:r>
              <a:r>
                <a:rPr lang="es-ES_tradnl" sz="2800" baseline="30000" dirty="0">
                  <a:solidFill>
                    <a:srgbClr val="0066FF"/>
                  </a:solidFill>
                </a:rPr>
                <a:t>2</a:t>
              </a:r>
              <a:endParaRPr lang="es-ES_tradnl" sz="2800" dirty="0">
                <a:solidFill>
                  <a:srgbClr val="0066FF"/>
                </a:solidFill>
              </a:endParaRPr>
            </a:p>
          </p:txBody>
        </p:sp>
      </p:grpSp>
      <p:grpSp>
        <p:nvGrpSpPr>
          <p:cNvPr id="47" name="Group 56"/>
          <p:cNvGrpSpPr>
            <a:grpSpLocks/>
          </p:cNvGrpSpPr>
          <p:nvPr/>
        </p:nvGrpSpPr>
        <p:grpSpPr bwMode="auto">
          <a:xfrm>
            <a:off x="2532065" y="3390908"/>
            <a:ext cx="4552953" cy="400051"/>
            <a:chOff x="1595" y="1944"/>
            <a:chExt cx="2868" cy="252"/>
          </a:xfrm>
        </p:grpSpPr>
        <p:sp>
          <p:nvSpPr>
            <p:cNvPr id="48" name="Line 54"/>
            <p:cNvSpPr>
              <a:spLocks noChangeShapeType="1"/>
            </p:cNvSpPr>
            <p:nvPr/>
          </p:nvSpPr>
          <p:spPr bwMode="auto">
            <a:xfrm>
              <a:off x="1595" y="2160"/>
              <a:ext cx="2868" cy="3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9" name="Text Box 55"/>
            <p:cNvSpPr txBox="1">
              <a:spLocks noChangeArrowheads="1"/>
            </p:cNvSpPr>
            <p:nvPr/>
          </p:nvSpPr>
          <p:spPr bwMode="auto">
            <a:xfrm>
              <a:off x="2821" y="1944"/>
              <a:ext cx="557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s-ES_tradnl" sz="1800" dirty="0">
                  <a:solidFill>
                    <a:srgbClr val="0066FF"/>
                  </a:solidFill>
                </a:rPr>
                <a:t>f(2) = 4</a:t>
              </a:r>
            </a:p>
          </p:txBody>
        </p:sp>
      </p:grpSp>
      <p:grpSp>
        <p:nvGrpSpPr>
          <p:cNvPr id="50" name="Group 59"/>
          <p:cNvGrpSpPr>
            <a:grpSpLocks/>
          </p:cNvGrpSpPr>
          <p:nvPr/>
        </p:nvGrpSpPr>
        <p:grpSpPr bwMode="auto">
          <a:xfrm>
            <a:off x="2508250" y="3867150"/>
            <a:ext cx="4492434" cy="366713"/>
            <a:chOff x="1488" y="2244"/>
            <a:chExt cx="2993" cy="241"/>
          </a:xfrm>
        </p:grpSpPr>
        <p:sp>
          <p:nvSpPr>
            <p:cNvPr id="51" name="Line 57"/>
            <p:cNvSpPr>
              <a:spLocks noChangeShapeType="1"/>
            </p:cNvSpPr>
            <p:nvPr/>
          </p:nvSpPr>
          <p:spPr bwMode="auto">
            <a:xfrm>
              <a:off x="1488" y="2412"/>
              <a:ext cx="2993" cy="6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52" name="Text Box 58"/>
            <p:cNvSpPr txBox="1">
              <a:spLocks noChangeArrowheads="1"/>
            </p:cNvSpPr>
            <p:nvPr/>
          </p:nvSpPr>
          <p:spPr bwMode="auto">
            <a:xfrm>
              <a:off x="2605" y="2244"/>
              <a:ext cx="894" cy="24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s-ES_tradnl" sz="1800" dirty="0">
                  <a:solidFill>
                    <a:srgbClr val="0066FF"/>
                  </a:solidFill>
                </a:rPr>
                <a:t>f(2,3) = 5,29</a:t>
              </a:r>
            </a:p>
          </p:txBody>
        </p:sp>
      </p:grpSp>
      <p:grpSp>
        <p:nvGrpSpPr>
          <p:cNvPr id="53" name="Group 62"/>
          <p:cNvGrpSpPr>
            <a:grpSpLocks/>
          </p:cNvGrpSpPr>
          <p:nvPr/>
        </p:nvGrpSpPr>
        <p:grpSpPr bwMode="auto">
          <a:xfrm>
            <a:off x="2514600" y="4305300"/>
            <a:ext cx="4476750" cy="366713"/>
            <a:chOff x="1584" y="2520"/>
            <a:chExt cx="2820" cy="231"/>
          </a:xfrm>
        </p:grpSpPr>
        <p:sp>
          <p:nvSpPr>
            <p:cNvPr id="54" name="Line 60"/>
            <p:cNvSpPr>
              <a:spLocks noChangeShapeType="1"/>
            </p:cNvSpPr>
            <p:nvPr/>
          </p:nvSpPr>
          <p:spPr bwMode="auto">
            <a:xfrm>
              <a:off x="1584" y="2676"/>
              <a:ext cx="2820" cy="7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55" name="Text Box 61"/>
            <p:cNvSpPr txBox="1">
              <a:spLocks noChangeArrowheads="1"/>
            </p:cNvSpPr>
            <p:nvPr/>
          </p:nvSpPr>
          <p:spPr bwMode="auto">
            <a:xfrm>
              <a:off x="2794" y="2520"/>
              <a:ext cx="629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s-ES_tradnl" sz="1800" dirty="0">
                  <a:solidFill>
                    <a:srgbClr val="0066FF"/>
                  </a:solidFill>
                </a:rPr>
                <a:t>f(5) = 25</a:t>
              </a:r>
            </a:p>
          </p:txBody>
        </p:sp>
      </p:grpSp>
      <p:sp>
        <p:nvSpPr>
          <p:cNvPr id="56" name="Text Box 68"/>
          <p:cNvSpPr txBox="1">
            <a:spLocks noChangeArrowheads="1"/>
          </p:cNvSpPr>
          <p:nvPr/>
        </p:nvSpPr>
        <p:spPr bwMode="auto">
          <a:xfrm>
            <a:off x="1739900" y="2995613"/>
            <a:ext cx="717550" cy="18002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r"/>
            <a:endParaRPr lang="es-ES_tradnl" sz="2800" dirty="0">
              <a:solidFill>
                <a:srgbClr val="0066FF"/>
              </a:solidFill>
            </a:endParaRPr>
          </a:p>
          <a:p>
            <a:pPr algn="r"/>
            <a:r>
              <a:rPr lang="es-ES_tradnl" sz="2800" dirty="0">
                <a:solidFill>
                  <a:srgbClr val="0066FF"/>
                </a:solidFill>
              </a:rPr>
              <a:t> 2</a:t>
            </a:r>
          </a:p>
          <a:p>
            <a:pPr algn="r"/>
            <a:r>
              <a:rPr lang="es-ES_tradnl" sz="2800" dirty="0">
                <a:solidFill>
                  <a:srgbClr val="0066FF"/>
                </a:solidFill>
              </a:rPr>
              <a:t> 2,3</a:t>
            </a:r>
          </a:p>
          <a:p>
            <a:pPr algn="r"/>
            <a:r>
              <a:rPr lang="es-ES_tradnl" sz="2800" dirty="0">
                <a:solidFill>
                  <a:srgbClr val="0066FF"/>
                </a:solidFill>
              </a:rPr>
              <a:t> 5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 autoUpdateAnimBg="0"/>
      <p:bldP spid="33" grpId="0" animBg="1" autoUpdateAnimBg="0"/>
      <p:bldP spid="41" grpId="0" animBg="1"/>
      <p:bldP spid="41" grpId="1" animBg="1"/>
      <p:bldP spid="42" grpId="0"/>
      <p:bldP spid="43" grpId="0"/>
      <p:bldP spid="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01CD-CD1D-40F3-8DD3-682BF2845A8F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214414" y="142852"/>
            <a:ext cx="6844839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4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Dominio y recorrido.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500034" y="1000108"/>
            <a:ext cx="8388350" cy="1062470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	El </a:t>
            </a:r>
            <a:r>
              <a:rPr lang="es-ES_tradnl" sz="1800" b="1" dirty="0" smtClean="0">
                <a:solidFill>
                  <a:srgbClr val="FF0000"/>
                </a:solidFill>
                <a:latin typeface="Arial" charset="0"/>
              </a:rPr>
              <a:t>dominio</a:t>
            </a: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 de una función es el conjunto de los números reales “x” para los que la función está definida</a:t>
            </a:r>
            <a:r>
              <a:rPr lang="es-ES_tradnl" sz="1800" b="1" dirty="0" smtClean="0">
                <a:solidFill>
                  <a:srgbClr val="3333FF"/>
                </a:solidFill>
                <a:latin typeface="Arial" charset="0"/>
                <a:sym typeface="Symbol" pitchFamily="18" charset="2"/>
              </a:rPr>
              <a:t>.</a:t>
            </a:r>
            <a:r>
              <a:rPr lang="es-ES_tradnl" sz="1800" dirty="0" smtClean="0">
                <a:latin typeface="Arial" charset="0"/>
                <a:sym typeface="Symbol" pitchFamily="18" charset="2"/>
              </a:rPr>
              <a:t> 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b="1" dirty="0" smtClean="0">
                <a:solidFill>
                  <a:srgbClr val="3333FF"/>
                </a:solidFill>
                <a:latin typeface="Arial" charset="0"/>
                <a:sym typeface="Symbol" pitchFamily="18" charset="2"/>
              </a:rPr>
              <a:t>	Al conjunto de números reales “y” formado por los valores que toma la función se le llama </a:t>
            </a:r>
            <a:r>
              <a:rPr lang="es-ES_tradnl" b="1" dirty="0" smtClean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imagen o recorrido</a:t>
            </a:r>
            <a:r>
              <a:rPr lang="es-ES_tradnl" b="1" dirty="0" smtClean="0">
                <a:solidFill>
                  <a:srgbClr val="3333FF"/>
                </a:solidFill>
                <a:latin typeface="Arial" charset="0"/>
                <a:sym typeface="Symbol" pitchFamily="18" charset="2"/>
              </a:rPr>
              <a:t>.</a:t>
            </a:r>
            <a:endParaRPr lang="es-ES_tradnl" b="1" dirty="0">
              <a:solidFill>
                <a:srgbClr val="3333FF"/>
              </a:solidFill>
              <a:latin typeface="Arial" charset="0"/>
            </a:endParaRP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523900" y="2214554"/>
            <a:ext cx="8334380" cy="4094967"/>
          </a:xfrm>
          <a:prstGeom prst="rect">
            <a:avLst/>
          </a:prstGeom>
          <a:solidFill>
            <a:srgbClr val="FFFF66"/>
          </a:solidFill>
          <a:ln w="38100">
            <a:solidFill>
              <a:srgbClr val="66CC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s-ES_tradnl" sz="1800" dirty="0"/>
              <a:t> </a:t>
            </a:r>
            <a:r>
              <a:rPr lang="es-ES_tradnl" b="1" dirty="0" smtClean="0"/>
              <a:t>Cálculo del domimio:</a:t>
            </a:r>
          </a:p>
          <a:p>
            <a:pPr lvl="1">
              <a:lnSpc>
                <a:spcPct val="65000"/>
              </a:lnSpc>
              <a:spcBef>
                <a:spcPct val="50000"/>
              </a:spcBef>
              <a:buFontTx/>
              <a:buChar char="•"/>
            </a:pPr>
            <a:r>
              <a:rPr lang="es-ES_tradnl" dirty="0" smtClean="0"/>
              <a:t> Función racional </a:t>
            </a:r>
            <a:r>
              <a:rPr lang="es-ES_tradnl" dirty="0" smtClean="0">
                <a:sym typeface="Wingdings" pitchFamily="2" charset="2"/>
              </a:rPr>
              <a:t> </a:t>
            </a:r>
            <a:endParaRPr lang="es-ES_tradnl" dirty="0" smtClean="0"/>
          </a:p>
          <a:p>
            <a:pPr lvl="1">
              <a:lnSpc>
                <a:spcPct val="65000"/>
              </a:lnSpc>
              <a:spcBef>
                <a:spcPct val="50000"/>
              </a:spcBef>
            </a:pPr>
            <a:endParaRPr lang="es-ES_tradnl" dirty="0" smtClean="0"/>
          </a:p>
          <a:p>
            <a:pPr lvl="1">
              <a:lnSpc>
                <a:spcPct val="65000"/>
              </a:lnSpc>
              <a:spcBef>
                <a:spcPct val="50000"/>
              </a:spcBef>
            </a:pPr>
            <a:endParaRPr lang="es-ES_tradnl" dirty="0" smtClean="0"/>
          </a:p>
          <a:p>
            <a:pPr lvl="1">
              <a:lnSpc>
                <a:spcPct val="65000"/>
              </a:lnSpc>
              <a:spcBef>
                <a:spcPct val="50000"/>
              </a:spcBef>
            </a:pPr>
            <a:endParaRPr lang="es-ES_tradnl" dirty="0" smtClean="0"/>
          </a:p>
          <a:p>
            <a:pPr lvl="1">
              <a:lnSpc>
                <a:spcPct val="65000"/>
              </a:lnSpc>
              <a:spcBef>
                <a:spcPct val="50000"/>
              </a:spcBef>
              <a:buFontTx/>
              <a:buChar char="•"/>
            </a:pPr>
            <a:r>
              <a:rPr lang="es-ES_tradnl" dirty="0" smtClean="0"/>
              <a:t> Función irracional de índice par  (si es impar el dominio es todo R)</a:t>
            </a:r>
            <a:r>
              <a:rPr lang="es-ES_tradnl" dirty="0" smtClean="0">
                <a:sym typeface="Wingdings" pitchFamily="2" charset="2"/>
              </a:rPr>
              <a:t></a:t>
            </a:r>
            <a:endParaRPr lang="es-ES_tradnl" dirty="0" smtClean="0"/>
          </a:p>
          <a:p>
            <a:pPr lvl="1">
              <a:lnSpc>
                <a:spcPct val="65000"/>
              </a:lnSpc>
              <a:spcBef>
                <a:spcPct val="50000"/>
              </a:spcBef>
              <a:buFontTx/>
              <a:buChar char="•"/>
            </a:pPr>
            <a:endParaRPr lang="es-ES_tradnl" dirty="0" smtClean="0"/>
          </a:p>
          <a:p>
            <a:pPr lvl="1">
              <a:lnSpc>
                <a:spcPct val="65000"/>
              </a:lnSpc>
              <a:spcBef>
                <a:spcPct val="50000"/>
              </a:spcBef>
            </a:pPr>
            <a:endParaRPr lang="es-ES_tradnl" dirty="0" smtClean="0"/>
          </a:p>
          <a:p>
            <a:pPr lvl="1">
              <a:lnSpc>
                <a:spcPct val="65000"/>
              </a:lnSpc>
              <a:spcBef>
                <a:spcPct val="50000"/>
              </a:spcBef>
            </a:pPr>
            <a:r>
              <a:rPr lang="es-ES_tradnl" dirty="0" smtClean="0"/>
              <a:t> </a:t>
            </a:r>
          </a:p>
          <a:p>
            <a:pPr lvl="1">
              <a:lnSpc>
                <a:spcPct val="65000"/>
              </a:lnSpc>
              <a:spcBef>
                <a:spcPct val="50000"/>
              </a:spcBef>
              <a:buFontTx/>
              <a:buChar char="•"/>
            </a:pPr>
            <a:r>
              <a:rPr lang="es-ES_tradnl" dirty="0" smtClean="0"/>
              <a:t>Función logarítmica </a:t>
            </a:r>
            <a:r>
              <a:rPr lang="es-ES_tradnl" dirty="0" smtClean="0">
                <a:sym typeface="Wingdings" pitchFamily="2" charset="2"/>
              </a:rPr>
              <a:t></a:t>
            </a:r>
            <a:endParaRPr lang="es-ES_tradnl" dirty="0" smtClean="0"/>
          </a:p>
          <a:p>
            <a:pPr lvl="1">
              <a:lnSpc>
                <a:spcPct val="65000"/>
              </a:lnSpc>
              <a:spcBef>
                <a:spcPct val="50000"/>
              </a:spcBef>
            </a:pPr>
            <a:endParaRPr lang="es-ES_tradnl" dirty="0" smtClean="0"/>
          </a:p>
          <a:p>
            <a:pPr lvl="1">
              <a:lnSpc>
                <a:spcPct val="65000"/>
              </a:lnSpc>
              <a:spcBef>
                <a:spcPct val="50000"/>
              </a:spcBef>
            </a:pPr>
            <a:endParaRPr lang="es-ES_tradnl" dirty="0" smtClean="0"/>
          </a:p>
          <a:p>
            <a:pPr lvl="1">
              <a:lnSpc>
                <a:spcPct val="65000"/>
              </a:lnSpc>
              <a:spcBef>
                <a:spcPct val="50000"/>
              </a:spcBef>
            </a:pPr>
            <a:endParaRPr lang="es-ES_tradnl" dirty="0"/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/>
        </p:nvGraphicFramePr>
        <p:xfrm>
          <a:off x="1357290" y="2714620"/>
          <a:ext cx="6637239" cy="1000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cuación" r:id="rId3" imgW="2781000" imgH="419040" progId="Equation.3">
                  <p:embed/>
                </p:oleObj>
              </mc:Choice>
              <mc:Fallback>
                <p:oleObj name="Ecuación" r:id="rId3" imgW="278100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2714620"/>
                        <a:ext cx="6637239" cy="10001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285852" y="4240222"/>
          <a:ext cx="6897688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cuación" r:id="rId5" imgW="2844720" imgH="253800" progId="Equation.3">
                  <p:embed/>
                </p:oleObj>
              </mc:Choice>
              <mc:Fallback>
                <p:oleObj name="Ecuación" r:id="rId5" imgW="2844720" imgH="253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4240222"/>
                        <a:ext cx="6897688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285852" y="5372118"/>
          <a:ext cx="732790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cuación" r:id="rId7" imgW="3022560" imgH="228600" progId="Equation.3">
                  <p:embed/>
                </p:oleObj>
              </mc:Choice>
              <mc:Fallback>
                <p:oleObj name="Ecuación" r:id="rId7" imgW="302256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5372118"/>
                        <a:ext cx="7327900" cy="557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utoUpdateAnimBg="0"/>
      <p:bldP spid="8" grpId="0" uiExpand="1" build="allAtOnce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D1F-7E57-462B-9BE7-5EDD82C4D268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Antonio Romano Largo</a:t>
            </a:r>
            <a:endParaRPr lang="es-E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928662" y="142852"/>
            <a:ext cx="7286676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4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Composición de funciones.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500034" y="1071546"/>
            <a:ext cx="8388350" cy="2931572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	Dadas dos funciones f(x) y g(x) se define la función </a:t>
            </a:r>
            <a:r>
              <a:rPr lang="es-ES_tradnl" sz="1800" b="1" dirty="0" smtClean="0">
                <a:solidFill>
                  <a:srgbClr val="FF0000"/>
                </a:solidFill>
                <a:latin typeface="Arial" charset="0"/>
              </a:rPr>
              <a:t>“g compuesta con f” </a:t>
            </a: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y se representa por </a:t>
            </a:r>
            <a:r>
              <a:rPr lang="es-ES_tradnl" sz="1800" b="1" dirty="0" smtClean="0">
                <a:solidFill>
                  <a:srgbClr val="FF0000"/>
                </a:solidFill>
                <a:latin typeface="Arial" charset="0"/>
              </a:rPr>
              <a:t>(</a:t>
            </a:r>
            <a:r>
              <a:rPr lang="es-ES_tradnl" sz="1800" b="1" dirty="0" err="1" smtClean="0">
                <a:solidFill>
                  <a:srgbClr val="FF0000"/>
                </a:solidFill>
                <a:latin typeface="Arial" charset="0"/>
              </a:rPr>
              <a:t>fog</a:t>
            </a:r>
            <a:r>
              <a:rPr lang="es-ES_tradnl" sz="1800" b="1" dirty="0" smtClean="0">
                <a:solidFill>
                  <a:srgbClr val="FF0000"/>
                </a:solidFill>
                <a:latin typeface="Arial" charset="0"/>
              </a:rPr>
              <a:t>)(x) </a:t>
            </a: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a la función </a:t>
            </a:r>
            <a:r>
              <a:rPr lang="es-ES_tradnl" sz="1800" b="1" dirty="0" smtClean="0">
                <a:solidFill>
                  <a:srgbClr val="FF0000"/>
                </a:solidFill>
                <a:latin typeface="Arial" charset="0"/>
              </a:rPr>
              <a:t>f(g(x))</a:t>
            </a: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, es decir, el resultado de sustituir en la expresión de f(x) la variable independiente x por la función g(x).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b="1" dirty="0" smtClean="0">
                <a:solidFill>
                  <a:srgbClr val="3333FF"/>
                </a:solidFill>
                <a:latin typeface="Arial" charset="0"/>
              </a:rPr>
              <a:t>	De la misma forma se define la función </a:t>
            </a:r>
            <a:r>
              <a:rPr lang="es-ES_tradnl" b="1" dirty="0" smtClean="0">
                <a:solidFill>
                  <a:srgbClr val="FF0000"/>
                </a:solidFill>
                <a:latin typeface="Arial" charset="0"/>
              </a:rPr>
              <a:t>“f compuesta con g” </a:t>
            </a:r>
            <a:r>
              <a:rPr lang="es-ES_tradnl" b="1" dirty="0" smtClean="0">
                <a:solidFill>
                  <a:srgbClr val="3333FF"/>
                </a:solidFill>
                <a:latin typeface="Arial" charset="0"/>
              </a:rPr>
              <a:t>y se representa por </a:t>
            </a:r>
            <a:r>
              <a:rPr lang="es-ES_tradnl" b="1" dirty="0" smtClean="0">
                <a:solidFill>
                  <a:srgbClr val="FF0000"/>
                </a:solidFill>
                <a:latin typeface="Arial" charset="0"/>
              </a:rPr>
              <a:t>(</a:t>
            </a:r>
            <a:r>
              <a:rPr lang="es-ES_tradnl" b="1" dirty="0" err="1" smtClean="0">
                <a:solidFill>
                  <a:srgbClr val="FF0000"/>
                </a:solidFill>
                <a:latin typeface="Arial" charset="0"/>
              </a:rPr>
              <a:t>gof</a:t>
            </a:r>
            <a:r>
              <a:rPr lang="es-ES_tradnl" b="1" dirty="0" smtClean="0">
                <a:solidFill>
                  <a:srgbClr val="FF0000"/>
                </a:solidFill>
                <a:latin typeface="Arial" charset="0"/>
              </a:rPr>
              <a:t>)(x)</a:t>
            </a:r>
            <a:r>
              <a:rPr lang="es-ES_tradnl" b="1" dirty="0" smtClean="0">
                <a:solidFill>
                  <a:srgbClr val="3333FF"/>
                </a:solidFill>
                <a:latin typeface="Arial" charset="0"/>
              </a:rPr>
              <a:t> a la función </a:t>
            </a:r>
            <a:r>
              <a:rPr lang="es-ES_tradnl" b="1" dirty="0" smtClean="0">
                <a:solidFill>
                  <a:srgbClr val="FF0000"/>
                </a:solidFill>
                <a:latin typeface="Arial" charset="0"/>
              </a:rPr>
              <a:t>g(f(x))</a:t>
            </a:r>
            <a:r>
              <a:rPr lang="es-ES_tradnl" b="1" dirty="0" smtClean="0">
                <a:solidFill>
                  <a:srgbClr val="3333FF"/>
                </a:solidFill>
                <a:latin typeface="Arial" charset="0"/>
              </a:rPr>
              <a:t>, es decir, el resultado de sustituir en la expresión de g(x) la variable independiente x por la función f(x).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b="1" dirty="0" smtClean="0">
                <a:latin typeface="Arial" charset="0"/>
              </a:rPr>
              <a:t>NOTA:</a:t>
            </a:r>
            <a:r>
              <a:rPr lang="es-ES_tradnl" b="1" dirty="0" smtClean="0">
                <a:solidFill>
                  <a:srgbClr val="3333FF"/>
                </a:solidFill>
                <a:latin typeface="Arial" charset="0"/>
              </a:rPr>
              <a:t> La composición de funciones </a:t>
            </a:r>
            <a:r>
              <a:rPr lang="es-ES_tradnl" b="1" dirty="0" smtClean="0">
                <a:solidFill>
                  <a:srgbClr val="FF0000"/>
                </a:solidFill>
                <a:latin typeface="Arial" charset="0"/>
              </a:rPr>
              <a:t>no</a:t>
            </a:r>
            <a:r>
              <a:rPr lang="es-ES_tradnl" b="1" dirty="0" smtClean="0">
                <a:solidFill>
                  <a:srgbClr val="3333FF"/>
                </a:solidFill>
                <a:latin typeface="Arial" charset="0"/>
              </a:rPr>
              <a:t> cumple la propiedad </a:t>
            </a:r>
            <a:r>
              <a:rPr lang="es-ES_tradnl" b="1" dirty="0" err="1" smtClean="0">
                <a:solidFill>
                  <a:srgbClr val="FF0000"/>
                </a:solidFill>
                <a:latin typeface="Arial" charset="0"/>
              </a:rPr>
              <a:t>conmuativa</a:t>
            </a:r>
            <a:r>
              <a:rPr lang="es-ES_tradnl" b="1" dirty="0" smtClean="0">
                <a:solidFill>
                  <a:srgbClr val="3333FF"/>
                </a:solidFill>
                <a:latin typeface="Arial" charset="0"/>
              </a:rPr>
              <a:t>, es decir, que en general: </a:t>
            </a:r>
            <a:endParaRPr lang="es-ES_tradnl" b="1" dirty="0">
              <a:solidFill>
                <a:srgbClr val="3333FF"/>
              </a:solidFill>
              <a:latin typeface="Arial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1540856" y="4286256"/>
          <a:ext cx="5817226" cy="8461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Ecuación" r:id="rId3" imgW="1396800" imgH="203040" progId="Equation.3">
                  <p:embed/>
                </p:oleObj>
              </mc:Choice>
              <mc:Fallback>
                <p:oleObj name="Ecuación" r:id="rId3" imgW="139680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0856" y="4286256"/>
                        <a:ext cx="5817226" cy="84614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D1F-7E57-462B-9BE7-5EDD82C4D268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Antonio Romano Largo</a:t>
            </a:r>
            <a:endParaRPr lang="es-ES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328705" y="1000108"/>
            <a:ext cx="6335068" cy="92333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s-ES_tradnl" dirty="0"/>
              <a:t>La función </a:t>
            </a:r>
            <a:r>
              <a:rPr lang="es-ES_tradnl" dirty="0" smtClean="0"/>
              <a:t>h(x</a:t>
            </a:r>
            <a:r>
              <a:rPr lang="es-ES_tradnl" dirty="0"/>
              <a:t>) = </a:t>
            </a:r>
            <a:r>
              <a:rPr lang="es-ES_tradnl" dirty="0" err="1"/>
              <a:t>sen</a:t>
            </a:r>
            <a:r>
              <a:rPr lang="es-ES_tradnl" dirty="0"/>
              <a:t> </a:t>
            </a:r>
            <a:r>
              <a:rPr lang="es-ES_tradnl" dirty="0" smtClean="0"/>
              <a:t>(2x + 1) </a:t>
            </a:r>
            <a:r>
              <a:rPr lang="es-ES_tradnl" dirty="0"/>
              <a:t>es la composición de dos funciones: </a:t>
            </a:r>
          </a:p>
          <a:p>
            <a:pPr>
              <a:buFontTx/>
              <a:buChar char="•"/>
            </a:pPr>
            <a:r>
              <a:rPr lang="es-ES_tradnl" dirty="0"/>
              <a:t> g(x) = 2x </a:t>
            </a:r>
            <a:r>
              <a:rPr lang="es-ES_tradnl" dirty="0" smtClean="0"/>
              <a:t>+ 1  </a:t>
            </a:r>
            <a:endParaRPr lang="es-ES_tradnl" dirty="0"/>
          </a:p>
          <a:p>
            <a:pPr>
              <a:buFontTx/>
              <a:buChar char="•"/>
            </a:pPr>
            <a:r>
              <a:rPr lang="es-ES_tradnl" dirty="0"/>
              <a:t> </a:t>
            </a:r>
            <a:r>
              <a:rPr lang="es-ES_tradnl" dirty="0" smtClean="0"/>
              <a:t>f(x) </a:t>
            </a:r>
            <a:r>
              <a:rPr lang="es-ES_tradnl" dirty="0"/>
              <a:t>= </a:t>
            </a:r>
            <a:r>
              <a:rPr lang="es-ES_tradnl" dirty="0" err="1"/>
              <a:t>sen</a:t>
            </a:r>
            <a:r>
              <a:rPr lang="es-ES_tradnl" dirty="0"/>
              <a:t> </a:t>
            </a:r>
            <a:r>
              <a:rPr lang="es-ES_tradnl" dirty="0" smtClean="0"/>
              <a:t>x     </a:t>
            </a:r>
            <a:endParaRPr lang="es-ES_tradnl" dirty="0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608105" y="2787637"/>
            <a:ext cx="3275013" cy="398463"/>
            <a:chOff x="1238" y="1966"/>
            <a:chExt cx="2063" cy="251"/>
          </a:xfrm>
        </p:grpSpPr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238" y="1966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s-ES_tradnl">
                  <a:solidFill>
                    <a:srgbClr val="0066FF"/>
                  </a:solidFill>
                </a:rPr>
                <a:t>x</a:t>
              </a: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3015" y="1984"/>
              <a:ext cx="28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s-ES_tradnl" dirty="0">
                  <a:solidFill>
                    <a:srgbClr val="0066FF"/>
                  </a:solidFill>
                </a:rPr>
                <a:t>2x </a:t>
              </a: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1500" y="2113"/>
              <a:ext cx="1391" cy="0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 type="stealth" w="lg" len="lg"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5302222" y="2830500"/>
            <a:ext cx="2555876" cy="369888"/>
            <a:chOff x="3565" y="1993"/>
            <a:chExt cx="1610" cy="233"/>
          </a:xfrm>
        </p:grpSpPr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4616" y="1993"/>
              <a:ext cx="559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s-ES_tradnl" dirty="0" err="1" smtClean="0">
                  <a:solidFill>
                    <a:srgbClr val="0066FF"/>
                  </a:solidFill>
                </a:rPr>
                <a:t>sen</a:t>
              </a:r>
              <a:r>
                <a:rPr lang="es-ES_tradnl" dirty="0" smtClean="0">
                  <a:solidFill>
                    <a:srgbClr val="0066FF"/>
                  </a:solidFill>
                </a:rPr>
                <a:t> </a:t>
              </a:r>
              <a:r>
                <a:rPr lang="es-ES_tradnl" dirty="0">
                  <a:solidFill>
                    <a:srgbClr val="0066FF"/>
                  </a:solidFill>
                </a:rPr>
                <a:t>2x  </a:t>
              </a:r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3565" y="2127"/>
              <a:ext cx="845" cy="0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 type="stealth" w="lg" len="lg"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1603343" y="1877996"/>
            <a:ext cx="3203575" cy="733425"/>
            <a:chOff x="1235" y="1393"/>
            <a:chExt cx="2018" cy="462"/>
          </a:xfrm>
        </p:grpSpPr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1235" y="1605"/>
              <a:ext cx="223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s-ES_tradnl"/>
                <a:t>R</a:t>
              </a:r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1500" y="1734"/>
              <a:ext cx="15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3030" y="1601"/>
              <a:ext cx="223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s-ES_tradnl"/>
                <a:t>R</a:t>
              </a: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2038" y="1393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s-ES_tradnl">
                  <a:solidFill>
                    <a:srgbClr val="0066FF"/>
                  </a:solidFill>
                </a:rPr>
                <a:t>g</a:t>
              </a:r>
            </a:p>
          </p:txBody>
        </p:sp>
      </p:grp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4822793" y="1908158"/>
            <a:ext cx="2782887" cy="711200"/>
            <a:chOff x="3263" y="1412"/>
            <a:chExt cx="1753" cy="448"/>
          </a:xfrm>
        </p:grpSpPr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3263" y="1743"/>
              <a:ext cx="15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auto">
            <a:xfrm>
              <a:off x="4793" y="1610"/>
              <a:ext cx="223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s-ES_tradnl"/>
                <a:t>R</a:t>
              </a:r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3825" y="1412"/>
              <a:ext cx="169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s-ES_tradnl">
                  <a:solidFill>
                    <a:srgbClr val="0066FF"/>
                  </a:solidFill>
                </a:rPr>
                <a:t>f</a:t>
              </a:r>
            </a:p>
          </p:txBody>
        </p:sp>
      </p:grpSp>
      <p:sp>
        <p:nvSpPr>
          <p:cNvPr id="23" name="Freeform 22"/>
          <p:cNvSpPr>
            <a:spLocks/>
          </p:cNvSpPr>
          <p:nvPr/>
        </p:nvSpPr>
        <p:spPr bwMode="auto">
          <a:xfrm>
            <a:off x="1763681" y="3581383"/>
            <a:ext cx="5643563" cy="635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00"/>
              </a:cxn>
              <a:cxn ang="0">
                <a:pos x="3555" y="400"/>
              </a:cxn>
              <a:cxn ang="0">
                <a:pos x="3555" y="27"/>
              </a:cxn>
            </a:cxnLst>
            <a:rect l="0" t="0" r="r" b="b"/>
            <a:pathLst>
              <a:path w="3555" h="400">
                <a:moveTo>
                  <a:pt x="0" y="0"/>
                </a:moveTo>
                <a:lnTo>
                  <a:pt x="0" y="400"/>
                </a:lnTo>
                <a:lnTo>
                  <a:pt x="3555" y="400"/>
                </a:lnTo>
                <a:lnTo>
                  <a:pt x="3555" y="27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2428860" y="3700446"/>
            <a:ext cx="4513864" cy="36933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s-ES_tradnl" dirty="0" smtClean="0">
                <a:solidFill>
                  <a:srgbClr val="FF3300"/>
                </a:solidFill>
              </a:rPr>
              <a:t>h(x</a:t>
            </a:r>
            <a:r>
              <a:rPr lang="es-ES_tradnl" dirty="0">
                <a:solidFill>
                  <a:srgbClr val="FF3300"/>
                </a:solidFill>
              </a:rPr>
              <a:t>) = </a:t>
            </a:r>
            <a:r>
              <a:rPr lang="es-ES_tradnl" dirty="0" smtClean="0">
                <a:solidFill>
                  <a:srgbClr val="FF3300"/>
                </a:solidFill>
              </a:rPr>
              <a:t>(</a:t>
            </a:r>
            <a:r>
              <a:rPr lang="es-ES_tradnl" dirty="0" err="1" smtClean="0">
                <a:solidFill>
                  <a:srgbClr val="FF3300"/>
                </a:solidFill>
              </a:rPr>
              <a:t>fog</a:t>
            </a:r>
            <a:r>
              <a:rPr lang="es-ES_tradnl" dirty="0" smtClean="0">
                <a:solidFill>
                  <a:srgbClr val="FF3300"/>
                </a:solidFill>
              </a:rPr>
              <a:t>)(x) = f(g(x</a:t>
            </a:r>
            <a:r>
              <a:rPr lang="es-ES_tradnl" dirty="0">
                <a:solidFill>
                  <a:srgbClr val="FF3300"/>
                </a:solidFill>
              </a:rPr>
              <a:t>)) = </a:t>
            </a:r>
            <a:r>
              <a:rPr lang="es-ES_tradnl" dirty="0" smtClean="0">
                <a:solidFill>
                  <a:srgbClr val="FF3300"/>
                </a:solidFill>
              </a:rPr>
              <a:t>f(2x + 1) </a:t>
            </a:r>
            <a:r>
              <a:rPr lang="es-ES_tradnl" dirty="0">
                <a:solidFill>
                  <a:srgbClr val="FF3300"/>
                </a:solidFill>
              </a:rPr>
              <a:t>= </a:t>
            </a:r>
            <a:r>
              <a:rPr lang="es-ES_tradnl" dirty="0" err="1">
                <a:solidFill>
                  <a:srgbClr val="FF3300"/>
                </a:solidFill>
              </a:rPr>
              <a:t>sen</a:t>
            </a:r>
            <a:r>
              <a:rPr lang="es-ES_tradnl" dirty="0">
                <a:solidFill>
                  <a:srgbClr val="FF3300"/>
                </a:solidFill>
              </a:rPr>
              <a:t> </a:t>
            </a:r>
            <a:r>
              <a:rPr lang="es-ES_tradnl" dirty="0" smtClean="0">
                <a:solidFill>
                  <a:srgbClr val="FF3300"/>
                </a:solidFill>
              </a:rPr>
              <a:t>(2x + 1)</a:t>
            </a:r>
            <a:endParaRPr lang="es-ES_tradnl" dirty="0">
              <a:solidFill>
                <a:srgbClr val="FF3300"/>
              </a:solidFill>
            </a:endParaRPr>
          </a:p>
        </p:txBody>
      </p: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1252505" y="4406883"/>
            <a:ext cx="2381250" cy="679450"/>
            <a:chOff x="1062" y="3058"/>
            <a:chExt cx="1500" cy="428"/>
          </a:xfrm>
        </p:grpSpPr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1062" y="3258"/>
              <a:ext cx="1500" cy="0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 type="stealth" w="lg" len="lg"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9" name="AutoShape 28"/>
            <p:cNvSpPr>
              <a:spLocks noChangeArrowheads="1"/>
            </p:cNvSpPr>
            <p:nvPr/>
          </p:nvSpPr>
          <p:spPr bwMode="auto">
            <a:xfrm>
              <a:off x="1317" y="3058"/>
              <a:ext cx="827" cy="428"/>
            </a:xfrm>
            <a:prstGeom prst="bracketPair">
              <a:avLst>
                <a:gd name="adj" fmla="val 16667"/>
              </a:avLst>
            </a:prstGeom>
            <a:solidFill>
              <a:srgbClr val="FFFF66"/>
            </a:solidFill>
            <a:ln w="28575">
              <a:solidFill>
                <a:srgbClr val="0066FF"/>
              </a:solidFill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r>
                <a:rPr lang="es-ES_tradnl">
                  <a:solidFill>
                    <a:srgbClr val="0066FF"/>
                  </a:solidFill>
                </a:rPr>
                <a:t>g(x) = 2x</a:t>
              </a:r>
            </a:p>
          </p:txBody>
        </p:sp>
      </p:grp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5186330" y="5276833"/>
            <a:ext cx="2381250" cy="679450"/>
            <a:chOff x="3540" y="3606"/>
            <a:chExt cx="1500" cy="428"/>
          </a:xfrm>
        </p:grpSpPr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3540" y="3824"/>
              <a:ext cx="1500" cy="0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 type="stealth" w="lg" len="lg"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2" name="AutoShape 31"/>
            <p:cNvSpPr>
              <a:spLocks noChangeArrowheads="1"/>
            </p:cNvSpPr>
            <p:nvPr/>
          </p:nvSpPr>
          <p:spPr bwMode="auto">
            <a:xfrm>
              <a:off x="3812" y="3606"/>
              <a:ext cx="827" cy="428"/>
            </a:xfrm>
            <a:prstGeom prst="bracketPair">
              <a:avLst>
                <a:gd name="adj" fmla="val 16667"/>
              </a:avLst>
            </a:prstGeom>
            <a:solidFill>
              <a:srgbClr val="FFCC99"/>
            </a:solidFill>
            <a:ln w="28575">
              <a:solidFill>
                <a:srgbClr val="0066FF"/>
              </a:solidFill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r>
                <a:rPr lang="es-ES_tradnl" dirty="0" smtClean="0">
                  <a:solidFill>
                    <a:srgbClr val="0066FF"/>
                  </a:solidFill>
                </a:rPr>
                <a:t>f(x) </a:t>
              </a:r>
              <a:r>
                <a:rPr lang="es-ES_tradnl" dirty="0">
                  <a:solidFill>
                    <a:srgbClr val="0066FF"/>
                  </a:solidFill>
                </a:rPr>
                <a:t>= </a:t>
              </a:r>
              <a:r>
                <a:rPr lang="es-ES_tradnl" dirty="0" err="1">
                  <a:solidFill>
                    <a:srgbClr val="0066FF"/>
                  </a:solidFill>
                </a:rPr>
                <a:t>sen</a:t>
              </a:r>
              <a:r>
                <a:rPr lang="es-ES_tradnl" dirty="0">
                  <a:solidFill>
                    <a:srgbClr val="0066FF"/>
                  </a:solidFill>
                </a:rPr>
                <a:t> </a:t>
              </a:r>
              <a:r>
                <a:rPr lang="es-ES_tradnl" dirty="0" smtClean="0">
                  <a:solidFill>
                    <a:srgbClr val="0066FF"/>
                  </a:solidFill>
                </a:rPr>
                <a:t>x</a:t>
              </a:r>
              <a:endParaRPr lang="es-ES_tradnl" dirty="0">
                <a:solidFill>
                  <a:srgbClr val="0066FF"/>
                </a:solidFill>
              </a:endParaRPr>
            </a:p>
          </p:txBody>
        </p:sp>
      </p:grp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3649630" y="4403708"/>
            <a:ext cx="1141413" cy="952500"/>
            <a:chOff x="2572" y="3056"/>
            <a:chExt cx="719" cy="600"/>
          </a:xfrm>
        </p:grpSpPr>
        <p:sp>
          <p:nvSpPr>
            <p:cNvPr id="34" name="Text Box 33"/>
            <p:cNvSpPr txBox="1">
              <a:spLocks noChangeArrowheads="1"/>
            </p:cNvSpPr>
            <p:nvPr/>
          </p:nvSpPr>
          <p:spPr bwMode="auto">
            <a:xfrm>
              <a:off x="2572" y="3112"/>
              <a:ext cx="715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s-ES_tradnl">
                  <a:solidFill>
                    <a:srgbClr val="0066FF"/>
                  </a:solidFill>
                </a:rPr>
                <a:t>Salida 2x</a:t>
              </a:r>
            </a:p>
          </p:txBody>
        </p:sp>
        <p:sp>
          <p:nvSpPr>
            <p:cNvPr id="35" name="AutoShape 34"/>
            <p:cNvSpPr>
              <a:spLocks noChangeArrowheads="1"/>
            </p:cNvSpPr>
            <p:nvPr/>
          </p:nvSpPr>
          <p:spPr bwMode="auto">
            <a:xfrm>
              <a:off x="2591" y="3056"/>
              <a:ext cx="700" cy="600"/>
            </a:xfrm>
            <a:prstGeom prst="downArrowCallout">
              <a:avLst>
                <a:gd name="adj1" fmla="val 29167"/>
                <a:gd name="adj2" fmla="val 29167"/>
                <a:gd name="adj3" fmla="val 16667"/>
                <a:gd name="adj4" fmla="val 6666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-32" y="4389421"/>
            <a:ext cx="1211262" cy="592137"/>
            <a:chOff x="273" y="3047"/>
            <a:chExt cx="763" cy="373"/>
          </a:xfrm>
        </p:grpSpPr>
        <p:sp>
          <p:nvSpPr>
            <p:cNvPr id="37" name="Text Box 36"/>
            <p:cNvSpPr txBox="1">
              <a:spLocks noChangeArrowheads="1"/>
            </p:cNvSpPr>
            <p:nvPr/>
          </p:nvSpPr>
          <p:spPr bwMode="auto">
            <a:xfrm>
              <a:off x="280" y="3130"/>
              <a:ext cx="733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s-ES_tradnl">
                  <a:solidFill>
                    <a:srgbClr val="FF3300"/>
                  </a:solidFill>
                </a:rPr>
                <a:t>Entrada x</a:t>
              </a:r>
              <a:endParaRPr lang="es-ES_tradnl">
                <a:solidFill>
                  <a:srgbClr val="0066FF"/>
                </a:solidFill>
              </a:endParaRP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273" y="3047"/>
              <a:ext cx="763" cy="37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39" name="Group 38"/>
          <p:cNvGrpSpPr>
            <a:grpSpLocks/>
          </p:cNvGrpSpPr>
          <p:nvPr/>
        </p:nvGrpSpPr>
        <p:grpSpPr bwMode="auto">
          <a:xfrm>
            <a:off x="3622644" y="5384783"/>
            <a:ext cx="1530350" cy="476250"/>
            <a:chOff x="2555" y="3674"/>
            <a:chExt cx="964" cy="300"/>
          </a:xfrm>
        </p:grpSpPr>
        <p:sp>
          <p:nvSpPr>
            <p:cNvPr id="40" name="Text Box 39"/>
            <p:cNvSpPr txBox="1">
              <a:spLocks noChangeArrowheads="1"/>
            </p:cNvSpPr>
            <p:nvPr/>
          </p:nvSpPr>
          <p:spPr bwMode="auto">
            <a:xfrm>
              <a:off x="2569" y="3696"/>
              <a:ext cx="777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s-ES_tradnl" dirty="0">
                  <a:solidFill>
                    <a:srgbClr val="0066FF"/>
                  </a:solidFill>
                </a:rPr>
                <a:t>Entrada </a:t>
              </a:r>
              <a:r>
                <a:rPr lang="es-ES_tradnl" dirty="0" smtClean="0">
                  <a:solidFill>
                    <a:srgbClr val="0066FF"/>
                  </a:solidFill>
                </a:rPr>
                <a:t> </a:t>
              </a:r>
              <a:r>
                <a:rPr lang="es-ES_tradnl" dirty="0">
                  <a:solidFill>
                    <a:srgbClr val="0066FF"/>
                  </a:solidFill>
                </a:rPr>
                <a:t>2x</a:t>
              </a:r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2555" y="3674"/>
              <a:ext cx="964" cy="3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42" name="Group 41"/>
          <p:cNvGrpSpPr>
            <a:grpSpLocks/>
          </p:cNvGrpSpPr>
          <p:nvPr/>
        </p:nvGrpSpPr>
        <p:grpSpPr bwMode="auto">
          <a:xfrm>
            <a:off x="7562821" y="5153008"/>
            <a:ext cx="1544638" cy="879475"/>
            <a:chOff x="5037" y="3375"/>
            <a:chExt cx="973" cy="554"/>
          </a:xfrm>
        </p:grpSpPr>
        <p:sp>
          <p:nvSpPr>
            <p:cNvPr id="43" name="Text Box 42"/>
            <p:cNvSpPr txBox="1">
              <a:spLocks noChangeArrowheads="1"/>
            </p:cNvSpPr>
            <p:nvPr/>
          </p:nvSpPr>
          <p:spPr bwMode="auto">
            <a:xfrm>
              <a:off x="5037" y="3430"/>
              <a:ext cx="794" cy="40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s-ES_tradnl" dirty="0">
                  <a:solidFill>
                    <a:srgbClr val="FF3300"/>
                  </a:solidFill>
                </a:rPr>
                <a:t>Salida</a:t>
              </a:r>
            </a:p>
            <a:p>
              <a:r>
                <a:rPr lang="es-ES_tradnl" dirty="0" err="1" smtClean="0">
                  <a:solidFill>
                    <a:srgbClr val="FF3300"/>
                  </a:solidFill>
                </a:rPr>
                <a:t>sen</a:t>
              </a:r>
              <a:r>
                <a:rPr lang="es-ES_tradnl" dirty="0" smtClean="0">
                  <a:solidFill>
                    <a:srgbClr val="FF3300"/>
                  </a:solidFill>
                </a:rPr>
                <a:t> (2x + 1)</a:t>
              </a:r>
              <a:endParaRPr lang="es-ES_tradnl" dirty="0">
                <a:solidFill>
                  <a:srgbClr val="0066FF"/>
                </a:solidFill>
              </a:endParaRPr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5064" y="3375"/>
              <a:ext cx="946" cy="55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45" name="Group 44"/>
          <p:cNvGrpSpPr>
            <a:grpSpLocks/>
          </p:cNvGrpSpPr>
          <p:nvPr/>
        </p:nvGrpSpPr>
        <p:grpSpPr bwMode="auto">
          <a:xfrm>
            <a:off x="557180" y="5013308"/>
            <a:ext cx="7899400" cy="1270000"/>
            <a:chOff x="576" y="3368"/>
            <a:chExt cx="4976" cy="800"/>
          </a:xfrm>
        </p:grpSpPr>
        <p:sp>
          <p:nvSpPr>
            <p:cNvPr id="46" name="Freeform 45"/>
            <p:cNvSpPr>
              <a:spLocks/>
            </p:cNvSpPr>
            <p:nvPr/>
          </p:nvSpPr>
          <p:spPr bwMode="auto">
            <a:xfrm>
              <a:off x="576" y="3368"/>
              <a:ext cx="4976" cy="8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00"/>
                </a:cxn>
                <a:cxn ang="0">
                  <a:pos x="4976" y="800"/>
                </a:cxn>
                <a:cxn ang="0">
                  <a:pos x="4976" y="688"/>
                </a:cxn>
              </a:cxnLst>
              <a:rect l="0" t="0" r="r" b="b"/>
              <a:pathLst>
                <a:path w="4976" h="800">
                  <a:moveTo>
                    <a:pt x="0" y="0"/>
                  </a:moveTo>
                  <a:lnTo>
                    <a:pt x="0" y="800"/>
                  </a:lnTo>
                  <a:lnTo>
                    <a:pt x="4976" y="800"/>
                  </a:lnTo>
                  <a:lnTo>
                    <a:pt x="4976" y="688"/>
                  </a:lnTo>
                </a:path>
              </a:pathLst>
            </a:custGeom>
            <a:noFill/>
            <a:ln w="28575" cap="flat" cmpd="sng">
              <a:solidFill>
                <a:srgbClr val="FF3300"/>
              </a:solidFill>
              <a:prstDash val="solid"/>
              <a:round/>
              <a:headEnd type="none" w="med" len="med"/>
              <a:tailEnd type="stealth" w="lg" len="sm"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1630" y="3932"/>
              <a:ext cx="1404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s-ES_tradnl" dirty="0" smtClean="0">
                  <a:solidFill>
                    <a:srgbClr val="FF3300"/>
                  </a:solidFill>
                </a:rPr>
                <a:t>h(x</a:t>
              </a:r>
              <a:r>
                <a:rPr lang="es-ES_tradnl" dirty="0">
                  <a:solidFill>
                    <a:srgbClr val="FF3300"/>
                  </a:solidFill>
                </a:rPr>
                <a:t>) = </a:t>
              </a:r>
              <a:r>
                <a:rPr lang="es-ES_tradnl" dirty="0" smtClean="0">
                  <a:solidFill>
                    <a:srgbClr val="FF3300"/>
                  </a:solidFill>
                </a:rPr>
                <a:t>(</a:t>
              </a:r>
              <a:r>
                <a:rPr lang="es-ES_tradnl" dirty="0" err="1" smtClean="0">
                  <a:solidFill>
                    <a:srgbClr val="FF3300"/>
                  </a:solidFill>
                </a:rPr>
                <a:t>fog</a:t>
              </a:r>
              <a:r>
                <a:rPr lang="es-ES_tradnl" dirty="0" smtClean="0">
                  <a:solidFill>
                    <a:srgbClr val="FF3300"/>
                  </a:solidFill>
                </a:rPr>
                <a:t>)(x) = f(g(x</a:t>
              </a:r>
              <a:r>
                <a:rPr lang="es-ES_tradnl" dirty="0">
                  <a:solidFill>
                    <a:srgbClr val="FF3300"/>
                  </a:solidFill>
                </a:rPr>
                <a:t>))</a:t>
              </a:r>
            </a:p>
          </p:txBody>
        </p:sp>
      </p:grpSp>
      <p:sp>
        <p:nvSpPr>
          <p:cNvPr id="48" name="Rectangle 2"/>
          <p:cNvSpPr txBox="1">
            <a:spLocks noChangeArrowheads="1"/>
          </p:cNvSpPr>
          <p:nvPr/>
        </p:nvSpPr>
        <p:spPr>
          <a:xfrm>
            <a:off x="214282" y="142852"/>
            <a:ext cx="8715436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0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Composición de funciones. Ejemplo: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  <p:bldP spid="23" grpId="0" animBg="1"/>
      <p:bldP spid="2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D1F-7E57-462B-9BE7-5EDD82C4D268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Antonio Romano Largo</a:t>
            </a:r>
            <a:endParaRPr lang="es-E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81062" y="71414"/>
            <a:ext cx="7286676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_tradnl" sz="4400" u="sng" dirty="0" smtClean="0">
                <a:solidFill>
                  <a:srgbClr val="002060"/>
                </a:solidFill>
                <a:latin typeface="Comic Sans MS" pitchFamily="66" charset="0"/>
              </a:rPr>
              <a:t>Función inversa.</a:t>
            </a:r>
            <a:endParaRPr kumimoji="0" lang="es-ES_tradnl" sz="4400" b="0" i="0" u="sng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500034" y="857232"/>
            <a:ext cx="8388350" cy="508473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	Dada una función f(x) se llama función inversa f</a:t>
            </a:r>
            <a:r>
              <a:rPr lang="es-ES_tradnl" sz="1800" b="1" baseline="30000" dirty="0" smtClean="0">
                <a:solidFill>
                  <a:srgbClr val="3333FF"/>
                </a:solidFill>
                <a:latin typeface="Arial" charset="0"/>
              </a:rPr>
              <a:t>-1</a:t>
            </a: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(x) a la función que verifica que:</a:t>
            </a:r>
            <a:endParaRPr lang="es-ES_tradnl" b="1" dirty="0">
              <a:solidFill>
                <a:srgbClr val="3333FF"/>
              </a:solidFill>
              <a:latin typeface="Arial" charset="0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1462088" y="1500174"/>
          <a:ext cx="597535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Ecuación" r:id="rId3" imgW="1434960" imgH="228600" progId="Equation.3">
                  <p:embed/>
                </p:oleObj>
              </mc:Choice>
              <mc:Fallback>
                <p:oleObj name="Ecuación" r:id="rId3" imgW="143496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2088" y="1500174"/>
                        <a:ext cx="5975350" cy="9525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500034" y="2571744"/>
            <a:ext cx="8388350" cy="1339469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	Para hallar la función inversa: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b="1" dirty="0" smtClean="0">
                <a:solidFill>
                  <a:srgbClr val="3333FF"/>
                </a:solidFill>
                <a:latin typeface="Arial" charset="0"/>
              </a:rPr>
              <a:t>		1.- Cambiamos la “x” por la “y” y la “y” por la “x”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b="1" dirty="0" smtClean="0">
                <a:solidFill>
                  <a:srgbClr val="3333FF"/>
                </a:solidFill>
                <a:latin typeface="Arial" charset="0"/>
              </a:rPr>
              <a:t>		2.- Despejamos la “y” y el resultado es f</a:t>
            </a:r>
            <a:r>
              <a:rPr lang="es-ES_tradnl" b="1" baseline="30000" dirty="0" smtClean="0">
                <a:solidFill>
                  <a:srgbClr val="3333FF"/>
                </a:solidFill>
                <a:latin typeface="Arial" charset="0"/>
              </a:rPr>
              <a:t>-1</a:t>
            </a:r>
            <a:r>
              <a:rPr lang="es-ES_tradnl" b="1" dirty="0" smtClean="0">
                <a:solidFill>
                  <a:srgbClr val="3333FF"/>
                </a:solidFill>
                <a:latin typeface="Arial" charset="0"/>
              </a:rPr>
              <a:t>(x) </a:t>
            </a:r>
            <a:endParaRPr lang="es-ES_tradnl" b="1" dirty="0">
              <a:solidFill>
                <a:srgbClr val="3333FF"/>
              </a:solidFill>
              <a:latin typeface="Arial" charset="0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500034" y="4085418"/>
            <a:ext cx="8388350" cy="1061829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	No todas las funciones tienen inversa. Es necesario que la función no tenga ni máximos ni mínimos.</a:t>
            </a:r>
            <a:endParaRPr lang="es-ES_tradnl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b="1" dirty="0" smtClean="0">
                <a:solidFill>
                  <a:srgbClr val="3333FF"/>
                </a:solidFill>
                <a:latin typeface="Arial" charset="0"/>
              </a:rPr>
              <a:t>	Una función y su inversa son simétricas respecto de la bisectriz del primer y tercer cuadrante y cumplen la propiedad siguiente:</a:t>
            </a:r>
            <a:endParaRPr lang="es-ES_tradnl" b="1" dirty="0">
              <a:solidFill>
                <a:srgbClr val="3333FF"/>
              </a:solidFill>
              <a:latin typeface="Arial" charset="0"/>
            </a:endParaRPr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779463" y="5429250"/>
          <a:ext cx="7773987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Ecuación" r:id="rId5" imgW="1866600" imgH="228600" progId="Equation.3">
                  <p:embed/>
                </p:oleObj>
              </mc:Choice>
              <mc:Fallback>
                <p:oleObj name="Ecuación" r:id="rId5" imgW="18666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463" y="5429250"/>
                        <a:ext cx="7773987" cy="9525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  <p:bldP spid="8" grpId="0" animBg="1" autoUpdateAnimBg="0"/>
      <p:bldP spid="9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D1F-7E57-462B-9BE7-5EDD82C4D268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Antonio Romano Largo</a:t>
            </a:r>
            <a:endParaRPr lang="es-E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-24"/>
            <a:ext cx="9144000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_tradnl" sz="3600" u="sng" dirty="0" smtClean="0">
                <a:solidFill>
                  <a:srgbClr val="002060"/>
                </a:solidFill>
                <a:latin typeface="Comic Sans MS" pitchFamily="66" charset="0"/>
              </a:rPr>
              <a:t>Propiedades globales de las funciones.</a:t>
            </a:r>
            <a:endParaRPr kumimoji="0" lang="es-ES_tradnl" sz="3600" b="0" i="0" u="sng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500034" y="714356"/>
            <a:ext cx="8388350" cy="716222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	</a:t>
            </a:r>
            <a:r>
              <a:rPr lang="es-ES_tradnl" sz="1800" b="1" dirty="0" smtClean="0">
                <a:solidFill>
                  <a:srgbClr val="FF0000"/>
                </a:solidFill>
                <a:latin typeface="Arial" charset="0"/>
              </a:rPr>
              <a:t>Continuidad: </a:t>
            </a: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Una función es continua si se puede dibujar sin levantar el lápiz del papel, es decir, si su gráfica no presenta saltos. En caso contrario diremos que es discontinua.</a:t>
            </a:r>
            <a:endParaRPr lang="es-ES_tradnl" b="1" dirty="0">
              <a:solidFill>
                <a:srgbClr val="3333FF"/>
              </a:solidFill>
              <a:latin typeface="Arial" charset="0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500034" y="1571612"/>
            <a:ext cx="8388350" cy="2585323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	</a:t>
            </a:r>
            <a:r>
              <a:rPr lang="es-ES_tradnl" sz="1800" b="1" dirty="0" smtClean="0">
                <a:solidFill>
                  <a:srgbClr val="FF0000"/>
                </a:solidFill>
                <a:latin typeface="Arial" charset="0"/>
              </a:rPr>
              <a:t>Crecimiento y decrecimiento: </a:t>
            </a: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una función es creciente cuando se cumple que: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b="1" dirty="0" smtClean="0">
                <a:solidFill>
                  <a:srgbClr val="3333FF"/>
                </a:solidFill>
                <a:latin typeface="Arial" charset="0"/>
              </a:rPr>
              <a:t>Y decreciente si se verifica que: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>
              <a:solidFill>
                <a:srgbClr val="3333FF"/>
              </a:solidFill>
              <a:latin typeface="Arial" charset="0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 flipV="1">
          <a:off x="2357422" y="2000240"/>
          <a:ext cx="4554546" cy="6503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Ecuación" r:id="rId3" imgW="1511280" imgH="215640" progId="Equation.3">
                  <p:embed/>
                </p:oleObj>
              </mc:Choice>
              <mc:Fallback>
                <p:oleObj name="Ecuación" r:id="rId3" imgW="151128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V="1">
                        <a:off x="2357422" y="2000240"/>
                        <a:ext cx="4554546" cy="650321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2357422" y="3214686"/>
          <a:ext cx="4554537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Ecuación" r:id="rId5" imgW="1511280" imgH="215640" progId="Equation.3">
                  <p:embed/>
                </p:oleObj>
              </mc:Choice>
              <mc:Fallback>
                <p:oleObj name="Ecuación" r:id="rId5" imgW="15112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22" y="3214686"/>
                        <a:ext cx="4554537" cy="6508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00034" y="4357694"/>
            <a:ext cx="8388350" cy="716222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	</a:t>
            </a:r>
            <a:r>
              <a:rPr lang="es-ES_tradnl" b="1" dirty="0" smtClean="0">
                <a:solidFill>
                  <a:srgbClr val="FF0000"/>
                </a:solidFill>
                <a:latin typeface="Arial" charset="0"/>
              </a:rPr>
              <a:t>Máximos y mínimos relativos</a:t>
            </a:r>
            <a:r>
              <a:rPr lang="es-ES_tradnl" sz="1800" b="1" dirty="0" smtClean="0">
                <a:solidFill>
                  <a:srgbClr val="FF0000"/>
                </a:solidFill>
                <a:latin typeface="Arial" charset="0"/>
              </a:rPr>
              <a:t>: </a:t>
            </a: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Una función tiene un máximo relativo si pasa de crecer a decrecer y tiene un mínimo relativo cuando pasa de decrecer a crecer.</a:t>
            </a:r>
            <a:endParaRPr lang="es-ES_tradnl" b="1" dirty="0">
              <a:solidFill>
                <a:srgbClr val="3333FF"/>
              </a:solidFill>
              <a:latin typeface="Arial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500034" y="5213108"/>
            <a:ext cx="8388350" cy="508473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	</a:t>
            </a:r>
            <a:r>
              <a:rPr lang="es-ES_tradnl" b="1" dirty="0" smtClean="0">
                <a:solidFill>
                  <a:srgbClr val="FF0000"/>
                </a:solidFill>
                <a:latin typeface="Arial" charset="0"/>
              </a:rPr>
              <a:t>Tendencia</a:t>
            </a:r>
            <a:r>
              <a:rPr lang="es-ES_tradnl" sz="1800" b="1" dirty="0" smtClean="0">
                <a:solidFill>
                  <a:srgbClr val="FF0000"/>
                </a:solidFill>
                <a:latin typeface="Arial" charset="0"/>
              </a:rPr>
              <a:t>: </a:t>
            </a:r>
            <a:r>
              <a:rPr lang="es-ES_tradnl" b="1" dirty="0" smtClean="0">
                <a:solidFill>
                  <a:srgbClr val="3333FF"/>
                </a:solidFill>
                <a:latin typeface="Arial" charset="0"/>
              </a:rPr>
              <a:t>Es el valor al que se aproxima la</a:t>
            </a: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 función cuando la variable independiente “x” se acerca a determinado valor. </a:t>
            </a:r>
            <a:endParaRPr lang="es-ES_tradnl" b="1" dirty="0">
              <a:solidFill>
                <a:srgbClr val="3333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6" grpId="0" uiExpand="1" build="allAtOnce" animBg="1"/>
      <p:bldP spid="10" grpId="0" animBg="1" autoUpdateAnimBg="0"/>
      <p:bldP spid="11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D1F-7E57-462B-9BE7-5EDD82C4D268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Antonio Romano Largo</a:t>
            </a:r>
            <a:endParaRPr lang="es-E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-71462"/>
            <a:ext cx="9144000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_tradnl" sz="3600" u="sng" dirty="0" smtClean="0">
                <a:solidFill>
                  <a:srgbClr val="002060"/>
                </a:solidFill>
                <a:latin typeface="Comic Sans MS" pitchFamily="66" charset="0"/>
              </a:rPr>
              <a:t>Funciones definidas a trozos.</a:t>
            </a:r>
            <a:endParaRPr kumimoji="0" lang="es-ES_tradnl" sz="3600" b="0" i="0" u="sng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500034" y="642918"/>
            <a:ext cx="8388350" cy="508473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	Una función definida a trozos es aquella que tiene una expresión diferente para distintos intervalos del eje X.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0" y="1142985"/>
            <a:ext cx="9144000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_tradnl" sz="3600" u="sng" dirty="0" smtClean="0">
                <a:solidFill>
                  <a:srgbClr val="002060"/>
                </a:solidFill>
                <a:latin typeface="Comic Sans MS" pitchFamily="66" charset="0"/>
              </a:rPr>
              <a:t>Traslación y dilatación de funciones.</a:t>
            </a:r>
            <a:endParaRPr kumimoji="0" lang="es-ES_tradnl" sz="3600" b="0" i="0" u="sng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500034" y="1913834"/>
            <a:ext cx="8388350" cy="4801314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Dada la gráfica de una función f(x):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	f(x) + a 		</a:t>
            </a:r>
            <a:r>
              <a:rPr lang="es-ES_tradnl" sz="1800" b="1" dirty="0" smtClean="0">
                <a:solidFill>
                  <a:srgbClr val="3333FF"/>
                </a:solidFill>
                <a:latin typeface="Arial" charset="0"/>
                <a:sym typeface="Wingdings" pitchFamily="2" charset="2"/>
              </a:rPr>
              <a:t> 	sube “a” unidades en el eje Y 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b="1" dirty="0" smtClean="0">
                <a:solidFill>
                  <a:srgbClr val="3333FF"/>
                </a:solidFill>
                <a:latin typeface="Arial" charset="0"/>
              </a:rPr>
              <a:t>	f(x) - a 		</a:t>
            </a:r>
            <a:r>
              <a:rPr lang="es-ES_tradnl" b="1" dirty="0" smtClean="0">
                <a:solidFill>
                  <a:srgbClr val="3333FF"/>
                </a:solidFill>
                <a:latin typeface="Arial" charset="0"/>
                <a:sym typeface="Wingdings" pitchFamily="2" charset="2"/>
              </a:rPr>
              <a:t> 	baja “a” unidades en el eje Y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b="1" dirty="0" smtClean="0">
                <a:solidFill>
                  <a:srgbClr val="3333FF"/>
                </a:solidFill>
                <a:latin typeface="Arial" charset="0"/>
              </a:rPr>
              <a:t>	f(x + a) 		</a:t>
            </a:r>
            <a:r>
              <a:rPr lang="es-ES_tradnl" b="1" dirty="0" smtClean="0">
                <a:solidFill>
                  <a:srgbClr val="3333FF"/>
                </a:solidFill>
                <a:latin typeface="Arial" charset="0"/>
                <a:sym typeface="Wingdings" pitchFamily="2" charset="2"/>
              </a:rPr>
              <a:t> 	desplaza “a” unidades a la izquierda 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b="1" dirty="0" smtClean="0">
                <a:solidFill>
                  <a:srgbClr val="3333FF"/>
                </a:solidFill>
                <a:latin typeface="Arial" charset="0"/>
              </a:rPr>
              <a:t>	f(x - a) 		</a:t>
            </a:r>
            <a:r>
              <a:rPr lang="es-ES_tradnl" b="1" dirty="0" smtClean="0">
                <a:solidFill>
                  <a:srgbClr val="3333FF"/>
                </a:solidFill>
                <a:latin typeface="Arial" charset="0"/>
                <a:sym typeface="Wingdings" pitchFamily="2" charset="2"/>
              </a:rPr>
              <a:t> 	desplaza “a” unidades a la derecha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 smtClean="0">
              <a:solidFill>
                <a:srgbClr val="3333FF"/>
              </a:solidFill>
              <a:latin typeface="Arial" charset="0"/>
              <a:sym typeface="Wingdings" pitchFamily="2" charset="2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b="1" dirty="0" smtClean="0">
                <a:solidFill>
                  <a:srgbClr val="3333FF"/>
                </a:solidFill>
                <a:latin typeface="Arial" charset="0"/>
                <a:sym typeface="Wingdings" pitchFamily="2" charset="2"/>
              </a:rPr>
              <a:t>	</a:t>
            </a:r>
            <a:r>
              <a:rPr lang="es-ES_tradnl" b="1" dirty="0" err="1" smtClean="0">
                <a:solidFill>
                  <a:srgbClr val="3333FF"/>
                </a:solidFill>
                <a:latin typeface="Arial" charset="0"/>
                <a:sym typeface="Wingdings" pitchFamily="2" charset="2"/>
              </a:rPr>
              <a:t>a·f</a:t>
            </a:r>
            <a:r>
              <a:rPr lang="es-ES_tradnl" b="1" dirty="0" smtClean="0">
                <a:solidFill>
                  <a:srgbClr val="3333FF"/>
                </a:solidFill>
                <a:latin typeface="Arial" charset="0"/>
                <a:sym typeface="Wingdings" pitchFamily="2" charset="2"/>
              </a:rPr>
              <a:t>(x)		 	dilata “a” veces en el eje Y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b="1" dirty="0" smtClean="0">
                <a:solidFill>
                  <a:srgbClr val="3333FF"/>
                </a:solidFill>
                <a:latin typeface="Arial" charset="0"/>
                <a:sym typeface="Wingdings" pitchFamily="2" charset="2"/>
              </a:rPr>
              <a:t>	f(x)/a		 	comprime “a” veces en el eje Y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b="1" dirty="0" smtClean="0">
              <a:solidFill>
                <a:srgbClr val="3333FF"/>
              </a:solidFill>
              <a:latin typeface="Arial" charset="0"/>
              <a:sym typeface="Wingdings" pitchFamily="2" charset="2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b="1" dirty="0" smtClean="0">
                <a:solidFill>
                  <a:srgbClr val="3333FF"/>
                </a:solidFill>
                <a:latin typeface="Arial" charset="0"/>
                <a:sym typeface="Wingdings" pitchFamily="2" charset="2"/>
              </a:rPr>
              <a:t>	f(</a:t>
            </a:r>
            <a:r>
              <a:rPr lang="es-ES_tradnl" b="1" dirty="0" err="1" smtClean="0">
                <a:solidFill>
                  <a:srgbClr val="3333FF"/>
                </a:solidFill>
                <a:latin typeface="Arial" charset="0"/>
                <a:sym typeface="Wingdings" pitchFamily="2" charset="2"/>
              </a:rPr>
              <a:t>a·x</a:t>
            </a:r>
            <a:r>
              <a:rPr lang="es-ES_tradnl" b="1" dirty="0" smtClean="0">
                <a:solidFill>
                  <a:srgbClr val="3333FF"/>
                </a:solidFill>
                <a:latin typeface="Arial" charset="0"/>
                <a:sym typeface="Wingdings" pitchFamily="2" charset="2"/>
              </a:rPr>
              <a:t>)		 	comprime “a” veces en el eje X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b="1" dirty="0" smtClean="0">
                <a:solidFill>
                  <a:srgbClr val="3333FF"/>
                </a:solidFill>
                <a:latin typeface="Arial" charset="0"/>
                <a:sym typeface="Wingdings" pitchFamily="2" charset="2"/>
              </a:rPr>
              <a:t>	f(x/a)		 	dilata “a” veces en el eje X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ES_tradnl" sz="1800" b="1" dirty="0" smtClean="0">
              <a:solidFill>
                <a:srgbClr val="3333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  <p:bldP spid="7" grpId="0"/>
      <p:bldP spid="8" grpId="0" animBg="1" autoUpdateAnimBg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1288</TotalTime>
  <Words>347</Words>
  <Application>Microsoft Office PowerPoint</Application>
  <PresentationFormat>Presentación en pantalla (4:3)</PresentationFormat>
  <Paragraphs>130</Paragraphs>
  <Slides>9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Arial</vt:lpstr>
      <vt:lpstr>Calibri</vt:lpstr>
      <vt:lpstr>Comic Sans MS</vt:lpstr>
      <vt:lpstr>Symbol</vt:lpstr>
      <vt:lpstr>Wingdings</vt:lpstr>
      <vt:lpstr>Tema de Office</vt:lpstr>
      <vt:lpstr>Ecuación</vt:lpstr>
      <vt:lpstr>MATEMÁTICAS APLICADAS A LAS CIENCIAS SOCIALES I 1º BTO A</vt:lpstr>
      <vt:lpstr>TEMAS 6: Funciones.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FÍSICA Y QUÍMICA 4º ESO</dc:title>
  <dc:creator>Juanan</dc:creator>
  <cp:lastModifiedBy>Juanan</cp:lastModifiedBy>
  <cp:revision>255</cp:revision>
  <dcterms:created xsi:type="dcterms:W3CDTF">2010-06-30T16:10:23Z</dcterms:created>
  <dcterms:modified xsi:type="dcterms:W3CDTF">2020-07-16T09:46:56Z</dcterms:modified>
</cp:coreProperties>
</file>