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97887" autoAdjust="0"/>
  </p:normalViewPr>
  <p:slideViewPr>
    <p:cSldViewPr>
      <p:cViewPr varScale="1">
        <p:scale>
          <a:sx n="70" d="100"/>
          <a:sy n="70" d="100"/>
        </p:scale>
        <p:origin x="12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82381-32A6-46CE-AD6E-32DDFA6C57A8}" type="datetimeFigureOut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F2E73-C117-4C90-B6CD-253705E7EE7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4682161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A0408-1C65-4399-A0A3-9F706BDD6BA5}" type="datetimeFigureOut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E051B-0007-449A-9CFD-F04169EC9F1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08343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97A0408-1C65-4399-A0A3-9F706BDD6BA5}" type="datetimeFigureOut">
              <a:rPr lang="es-ES" smtClean="0"/>
              <a:pPr/>
              <a:t>16/07/2020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8563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8AD5-0601-404F-A354-EA1CAE8ADE85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D4-3199-4297-9FE0-8B57306C40FC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DFCF-EA8C-4C31-99C6-FAF1753BAB40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1CD-CD1D-40F3-8DD3-682BF2845A8F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A95C-C32B-4A83-B33F-2FE1D7699EFC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4A917-A459-446C-8A8A-113E725F5F8D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D8FB-E8CD-463D-921A-871F86D79919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03E8D-F8D4-4EEF-BC6D-2722879EE975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2D041-731C-45CE-A8D1-98931FBEA78B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5772-DB8D-4E85-A43B-67552A9E6807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3A5A-C22E-404A-96E1-CD0374CC05EA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Juan Antonio Romano Largo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2EDB-B563-4CDE-B848-02BBE8413854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957401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Comic Sans MS" pitchFamily="66" charset="0"/>
              </a:rPr>
              <a:t>MATEMÁTICAS APLICADAS A LAS CIENCIAS SOCIALES I</a:t>
            </a:r>
            <a:br>
              <a:rPr lang="es-ES" dirty="0" smtClean="0">
                <a:latin typeface="Comic Sans MS" pitchFamily="66" charset="0"/>
              </a:rPr>
            </a:br>
            <a:r>
              <a:rPr lang="es-ES" dirty="0" smtClean="0">
                <a:latin typeface="Comic Sans MS" pitchFamily="66" charset="0"/>
              </a:rPr>
              <a:t>1º BTO A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2600"/>
          </a:xfrm>
        </p:spPr>
        <p:txBody>
          <a:bodyPr/>
          <a:lstStyle/>
          <a:p>
            <a:r>
              <a:rPr lang="es-ES" dirty="0" smtClean="0">
                <a:solidFill>
                  <a:srgbClr val="002060"/>
                </a:solidFill>
              </a:rPr>
              <a:t>Colegio Ntra. Sra. del Buen Consejo</a:t>
            </a:r>
          </a:p>
          <a:p>
            <a:r>
              <a:rPr lang="es-ES" dirty="0" smtClean="0">
                <a:solidFill>
                  <a:srgbClr val="002060"/>
                </a:solidFill>
              </a:rPr>
              <a:t>(Agustinas)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rgbClr val="7030A0"/>
                </a:solidFill>
              </a:rPr>
              <a:t>Juan Antonio Romano Largo</a:t>
            </a:r>
            <a:endParaRPr lang="es-ES" sz="1400" dirty="0">
              <a:solidFill>
                <a:srgbClr val="7030A0"/>
              </a:solidFill>
            </a:endParaRP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813AF-9771-4751-91BE-6DFC9D7A156D}" type="datetime1">
              <a:rPr lang="es-ES" sz="1400" smtClean="0">
                <a:solidFill>
                  <a:srgbClr val="7030A0"/>
                </a:solidFill>
              </a:rPr>
              <a:pPr/>
              <a:t>16/07/2020</a:t>
            </a:fld>
            <a:endParaRPr lang="es-ES" sz="1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65131" y="482614"/>
          <a:ext cx="8907463" cy="494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cuación" r:id="rId3" imgW="4254480" imgH="2361960" progId="Equation.3">
                  <p:embed/>
                </p:oleObj>
              </mc:Choice>
              <mc:Fallback>
                <p:oleObj name="Ecuación" r:id="rId3" imgW="4254480" imgH="2361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31" y="482614"/>
                        <a:ext cx="8907463" cy="494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14414" y="71415"/>
            <a:ext cx="6844839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Continuidad.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214282" y="857232"/>
            <a:ext cx="8643998" cy="909480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Una función f(x) es continua en el punto x = a si se cumple: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187977" y="1928802"/>
          <a:ext cx="6741609" cy="1317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cuación" r:id="rId3" imgW="2730240" imgH="533160" progId="Equation.3">
                  <p:embed/>
                </p:oleObj>
              </mc:Choice>
              <mc:Fallback>
                <p:oleObj name="Ecuación" r:id="rId3" imgW="2730240" imgH="533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977" y="1928802"/>
                        <a:ext cx="6741609" cy="13176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42876" y="3071810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200" u="sng" dirty="0" smtClean="0">
                <a:solidFill>
                  <a:srgbClr val="002060"/>
                </a:solidFill>
                <a:latin typeface="Comic Sans MS" pitchFamily="66" charset="0"/>
              </a:rPr>
              <a:t>Tipos de discontinuidad</a:t>
            </a: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14282" y="3948280"/>
            <a:ext cx="8643998" cy="2183675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Evitable: Si f(a) no existe o no coincide con el valor del límite.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De salto finito: Si los límites laterales existen pero son distintos.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De salto infinito: Si uno o los dos límites laterales no existen.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7" grpId="0"/>
      <p:bldP spid="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50"/>
            <a:ext cx="8401080" cy="1143000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>
                <a:solidFill>
                  <a:srgbClr val="0070C0"/>
                </a:solidFill>
                <a:latin typeface="Comic Sans MS" pitchFamily="66" charset="0"/>
              </a:rPr>
              <a:t>TEMAS </a:t>
            </a:r>
            <a:r>
              <a:rPr lang="es-ES" dirty="0" smtClean="0">
                <a:solidFill>
                  <a:srgbClr val="0070C0"/>
                </a:solidFill>
                <a:latin typeface="Comic Sans MS" pitchFamily="66" charset="0"/>
              </a:rPr>
              <a:t>7:</a:t>
            </a:r>
            <a:r>
              <a:rPr lang="es-ES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s-ES" dirty="0" smtClean="0">
                <a:solidFill>
                  <a:srgbClr val="002060"/>
                </a:solidFill>
                <a:latin typeface="Comic Sans MS" pitchFamily="66" charset="0"/>
              </a:rPr>
              <a:t>Límites.</a:t>
            </a:r>
            <a:endParaRPr lang="es-E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314" y="2143116"/>
            <a:ext cx="8786842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Definición intuitiva.</a:t>
            </a:r>
          </a:p>
          <a:p>
            <a:pPr>
              <a:buNone/>
            </a:pPr>
            <a:r>
              <a:rPr lang="es-ES" dirty="0" smtClean="0"/>
              <a:t>Cálculo de límites:</a:t>
            </a:r>
          </a:p>
          <a:p>
            <a:r>
              <a:rPr lang="es-ES" dirty="0" smtClean="0"/>
              <a:t>Límites de funciones racionales: 0/0, k/0, ∞/∞, ∞-∞</a:t>
            </a:r>
          </a:p>
          <a:p>
            <a:r>
              <a:rPr lang="es-ES" dirty="0" smtClean="0"/>
              <a:t>Límites de funciones irracionales: ∞/∞, ∞-∞</a:t>
            </a:r>
          </a:p>
          <a:p>
            <a:r>
              <a:rPr lang="es-ES" dirty="0" smtClean="0"/>
              <a:t>Límites del número e: 		1</a:t>
            </a:r>
            <a:r>
              <a:rPr lang="es-ES" baseline="30000" dirty="0" smtClean="0"/>
              <a:t>∞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Continuidad.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1CD-CD1D-40F3-8DD3-682BF2845A8F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Juan Antonio Romano Largo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214414" y="-24"/>
            <a:ext cx="6844839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Definición intuitiva.</a:t>
            </a: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214282" y="3143248"/>
            <a:ext cx="8643998" cy="1588127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Se empieza por sustituir el valor de “a” en la expresión y ver si queda la </a:t>
            </a:r>
            <a:r>
              <a:rPr lang="es-ES_tradnl" b="1" dirty="0" smtClean="0">
                <a:solidFill>
                  <a:srgbClr val="FF0000"/>
                </a:solidFill>
              </a:rPr>
              <a:t>indeterminación 0/0</a:t>
            </a:r>
            <a:r>
              <a:rPr lang="es-ES_tradnl" dirty="0" smtClean="0"/>
              <a:t>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ese caso se </a:t>
            </a:r>
            <a:r>
              <a:rPr lang="es-ES_tradnl" b="1" dirty="0" err="1" smtClean="0"/>
              <a:t>factoriza</a:t>
            </a:r>
            <a:r>
              <a:rPr lang="es-ES_tradnl" b="1" dirty="0" smtClean="0"/>
              <a:t> el numerador y el denominador para tratar de simplificar la expresión y que desaparezca la indeterminación.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2500298" y="927469"/>
            <a:ext cx="6459524" cy="715581"/>
          </a:xfrm>
          <a:prstGeom prst="rect">
            <a:avLst/>
          </a:prstGeom>
          <a:solidFill>
            <a:srgbClr val="FFFF66">
              <a:alpha val="50000"/>
            </a:srgbClr>
          </a:solidFill>
          <a:ln w="38100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75000"/>
              </a:lnSpc>
              <a:spcBef>
                <a:spcPct val="50000"/>
              </a:spcBef>
            </a:pPr>
            <a:r>
              <a:rPr lang="es-ES_tradnl" sz="1800" b="1" dirty="0" smtClean="0">
                <a:solidFill>
                  <a:srgbClr val="3333FF"/>
                </a:solidFill>
                <a:latin typeface="Arial" charset="0"/>
              </a:rPr>
              <a:t>La expresión anterior quiere decir que cuando la variable “x” se aproxima al valor “a” entonces la función f(x) se aproxima al valor “b”.</a:t>
            </a:r>
            <a:endParaRPr lang="es-ES_tradnl" sz="1800" dirty="0">
              <a:latin typeface="Arial" charset="0"/>
            </a:endParaRPr>
          </a:p>
        </p:txBody>
      </p:sp>
      <p:graphicFrame>
        <p:nvGraphicFramePr>
          <p:cNvPr id="57" name="56 Objeto"/>
          <p:cNvGraphicFramePr>
            <a:graphicFrameLocks noChangeAspect="1"/>
          </p:cNvGraphicFramePr>
          <p:nvPr/>
        </p:nvGraphicFramePr>
        <p:xfrm>
          <a:off x="353120" y="1000108"/>
          <a:ext cx="2004302" cy="711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cuación" r:id="rId3" imgW="787320" imgH="279360" progId="Equation.3">
                  <p:embed/>
                </p:oleObj>
              </mc:Choice>
              <mc:Fallback>
                <p:oleObj name="Ecuación" r:id="rId3" imgW="787320" imgH="2793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120" y="1000108"/>
                        <a:ext cx="2004302" cy="711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2"/>
          <p:cNvSpPr txBox="1">
            <a:spLocks noChangeArrowheads="1"/>
          </p:cNvSpPr>
          <p:nvPr/>
        </p:nvSpPr>
        <p:spPr>
          <a:xfrm>
            <a:off x="1214414" y="1714488"/>
            <a:ext cx="6844839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400" u="sng" dirty="0" smtClean="0">
                <a:solidFill>
                  <a:srgbClr val="002060"/>
                </a:solidFill>
                <a:latin typeface="Comic Sans MS" pitchFamily="66" charset="0"/>
              </a:rPr>
              <a:t>Cálculo de límites</a:t>
            </a: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142876" y="2357430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Límites de funciones racionales tipo 0/0</a:t>
            </a: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grpSp>
        <p:nvGrpSpPr>
          <p:cNvPr id="64" name="63 Grupo"/>
          <p:cNvGrpSpPr/>
          <p:nvPr/>
        </p:nvGrpSpPr>
        <p:grpSpPr>
          <a:xfrm>
            <a:off x="1670208" y="4835832"/>
            <a:ext cx="5902188" cy="1807878"/>
            <a:chOff x="1670208" y="4550080"/>
            <a:chExt cx="5902188" cy="1807878"/>
          </a:xfrm>
        </p:grpSpPr>
        <p:graphicFrame>
          <p:nvGraphicFramePr>
            <p:cNvPr id="60" name="59 Objeto"/>
            <p:cNvGraphicFramePr>
              <a:graphicFrameLocks noChangeAspect="1"/>
            </p:cNvGraphicFramePr>
            <p:nvPr/>
          </p:nvGraphicFramePr>
          <p:xfrm>
            <a:off x="1670208" y="4550080"/>
            <a:ext cx="5902188" cy="18078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Ecuación" r:id="rId5" imgW="2819160" imgH="863280" progId="Equation.3">
                    <p:embed/>
                  </p:oleObj>
                </mc:Choice>
                <mc:Fallback>
                  <p:oleObj name="Ecuación" r:id="rId5" imgW="2819160" imgH="863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0208" y="4550080"/>
                          <a:ext cx="5902188" cy="18078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2" name="61 Conector recto"/>
            <p:cNvCxnSpPr/>
            <p:nvPr/>
          </p:nvCxnSpPr>
          <p:spPr>
            <a:xfrm flipV="1">
              <a:off x="3000364" y="5500702"/>
              <a:ext cx="857256" cy="35719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 flipV="1">
              <a:off x="2071670" y="6000768"/>
              <a:ext cx="857256" cy="35719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 autoUpdateAnimBg="0"/>
      <p:bldP spid="33" grpId="0" animBg="1" autoUpdateAnimBg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214282" y="785794"/>
            <a:ext cx="8643998" cy="1588127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Se empieza por sustituir el valor de “a” en la expresión y ver si queda la </a:t>
            </a:r>
            <a:r>
              <a:rPr lang="es-ES_tradnl" b="1" dirty="0" smtClean="0">
                <a:solidFill>
                  <a:srgbClr val="FF0000"/>
                </a:solidFill>
              </a:rPr>
              <a:t>indeterminación k/0</a:t>
            </a:r>
            <a:r>
              <a:rPr lang="es-ES_tradnl" dirty="0" smtClean="0"/>
              <a:t>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ese caso el límite no existe (es decir, valdrá ∞) y se deben calcular los límites laterales, por la derecha y por la izquierda, para ver si el signo es positivo o negativo.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2876" y="-24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600" u="sng" dirty="0" smtClean="0">
                <a:solidFill>
                  <a:srgbClr val="002060"/>
                </a:solidFill>
                <a:latin typeface="Comic Sans MS" pitchFamily="66" charset="0"/>
              </a:rPr>
              <a:t>Límites de funciones racionales tipo k/0</a:t>
            </a: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2500298" y="2876564"/>
          <a:ext cx="4119562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cuación" r:id="rId3" imgW="1968480" imgH="1218960" progId="Equation.3">
                  <p:embed/>
                </p:oleObj>
              </mc:Choice>
              <mc:Fallback>
                <p:oleObj name="Ecuación" r:id="rId3" imgW="1968480" imgH="1218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2876564"/>
                        <a:ext cx="4119562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214282" y="785794"/>
            <a:ext cx="8643998" cy="1588127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Se empieza por sustituir el valor de “a” en la expresión y ver si queda la </a:t>
            </a:r>
            <a:r>
              <a:rPr lang="es-ES_tradnl" b="1" dirty="0" smtClean="0">
                <a:solidFill>
                  <a:srgbClr val="FF0000"/>
                </a:solidFill>
              </a:rPr>
              <a:t>indeterminación </a:t>
            </a:r>
            <a:r>
              <a:rPr lang="es-ES" b="1" dirty="0" smtClean="0">
                <a:solidFill>
                  <a:srgbClr val="FF0000"/>
                </a:solidFill>
              </a:rPr>
              <a:t>∞/∞</a:t>
            </a:r>
            <a:r>
              <a:rPr lang="es-ES_tradnl" dirty="0" smtClean="0"/>
              <a:t>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ese caso se divide por la potencia mayor que haya en la expresión pudiendo quedar tres casos: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2876" y="-24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200" u="sng" dirty="0" smtClean="0">
                <a:solidFill>
                  <a:srgbClr val="002060"/>
                </a:solidFill>
                <a:latin typeface="Comic Sans MS" pitchFamily="66" charset="0"/>
              </a:rPr>
              <a:t>Límites de funciones racionales tipo </a:t>
            </a:r>
            <a:r>
              <a:rPr lang="es-ES" sz="3200" u="sng" dirty="0" smtClean="0">
                <a:solidFill>
                  <a:srgbClr val="002060"/>
                </a:solidFill>
                <a:latin typeface="Comic Sans MS" pitchFamily="66" charset="0"/>
              </a:rPr>
              <a:t>∞/∞</a:t>
            </a:r>
            <a:r>
              <a:rPr kumimoji="0" lang="es-ES_tradnl" sz="32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411288" y="3233738"/>
          <a:ext cx="62992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cuación" r:id="rId3" imgW="3009600" imgH="1218960" progId="Equation.3">
                  <p:embed/>
                </p:oleObj>
              </mc:Choice>
              <mc:Fallback>
                <p:oleObj name="Ecuación" r:id="rId3" imgW="3009600" imgH="1218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1288" y="3233738"/>
                        <a:ext cx="62992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42844" y="2357431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2800" u="sng" dirty="0" smtClean="0">
                <a:solidFill>
                  <a:srgbClr val="002060"/>
                </a:solidFill>
                <a:latin typeface="Comic Sans MS" pitchFamily="66" charset="0"/>
              </a:rPr>
              <a:t>Grado numerador &gt; grado denominador</a:t>
            </a:r>
            <a:r>
              <a:rPr kumimoji="0" lang="es-ES_tradnl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689100" y="519110"/>
          <a:ext cx="5741988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cuación" r:id="rId3" imgW="2743200" imgH="1218960" progId="Equation.3">
                  <p:embed/>
                </p:oleObj>
              </mc:Choice>
              <mc:Fallback>
                <p:oleObj name="Ecuación" r:id="rId3" imgW="2743200" imgH="1218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519110"/>
                        <a:ext cx="5741988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2844" y="-71461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2800" u="sng" dirty="0" smtClean="0">
                <a:solidFill>
                  <a:srgbClr val="002060"/>
                </a:solidFill>
                <a:latin typeface="Comic Sans MS" pitchFamily="66" charset="0"/>
              </a:rPr>
              <a:t>Grado numerador = grado denominador</a:t>
            </a:r>
            <a:r>
              <a:rPr kumimoji="0" lang="es-ES_tradnl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1624013" y="3689350"/>
          <a:ext cx="587375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cuación" r:id="rId5" imgW="2806560" imgH="1193760" progId="Equation.3">
                  <p:embed/>
                </p:oleObj>
              </mc:Choice>
              <mc:Fallback>
                <p:oleObj name="Ecuación" r:id="rId5" imgW="2806560" imgH="1193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3689350"/>
                        <a:ext cx="5873750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42844" y="2928935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2800" u="sng" dirty="0" smtClean="0">
                <a:solidFill>
                  <a:srgbClr val="002060"/>
                </a:solidFill>
                <a:latin typeface="Comic Sans MS" pitchFamily="66" charset="0"/>
              </a:rPr>
              <a:t>Grado numerador &lt; grado denominador</a:t>
            </a:r>
            <a:r>
              <a:rPr kumimoji="0" lang="es-ES_tradnl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214282" y="571480"/>
            <a:ext cx="8643998" cy="1408078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Se empieza por sustituir el valor de “a” en la expresión y ver si queda la </a:t>
            </a:r>
            <a:r>
              <a:rPr lang="es-ES_tradnl" b="1" dirty="0" smtClean="0">
                <a:solidFill>
                  <a:srgbClr val="FF0000"/>
                </a:solidFill>
              </a:rPr>
              <a:t>indeterminación </a:t>
            </a:r>
            <a:r>
              <a:rPr lang="es-ES" b="1" dirty="0" smtClean="0">
                <a:solidFill>
                  <a:srgbClr val="FF0000"/>
                </a:solidFill>
              </a:rPr>
              <a:t>∞-∞</a:t>
            </a:r>
            <a:r>
              <a:rPr lang="es-ES_tradnl" dirty="0" smtClean="0"/>
              <a:t>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ese caso se hace la resta y se continua resolviendo el límite: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2876" y="-142900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200" u="sng" dirty="0" smtClean="0">
                <a:solidFill>
                  <a:srgbClr val="002060"/>
                </a:solidFill>
                <a:latin typeface="Comic Sans MS" pitchFamily="66" charset="0"/>
              </a:rPr>
              <a:t>Límites de funciones racionales tipo </a:t>
            </a:r>
            <a:r>
              <a:rPr lang="es-ES" sz="3200" u="sng" dirty="0" smtClean="0">
                <a:solidFill>
                  <a:srgbClr val="002060"/>
                </a:solidFill>
                <a:latin typeface="Comic Sans MS" pitchFamily="66" charset="0"/>
              </a:rPr>
              <a:t>∞-∞</a:t>
            </a:r>
            <a:r>
              <a:rPr kumimoji="0" lang="es-ES_tradnl" sz="32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928990"/>
              </p:ext>
            </p:extLst>
          </p:nvPr>
        </p:nvGraphicFramePr>
        <p:xfrm>
          <a:off x="752475" y="1969442"/>
          <a:ext cx="7283450" cy="217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cuación" r:id="rId3" imgW="3479760" imgH="1041120" progId="Equation.3">
                  <p:embed/>
                </p:oleObj>
              </mc:Choice>
              <mc:Fallback>
                <p:oleObj name="Ecuación" r:id="rId3" imgW="3479760" imgH="1041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1969442"/>
                        <a:ext cx="7283450" cy="2179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14282" y="4793201"/>
            <a:ext cx="8643998" cy="1588127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Se empieza por sustituir el valor de “a” en la expresión y ver si queda la </a:t>
            </a:r>
            <a:r>
              <a:rPr lang="es-ES_tradnl" b="1" dirty="0" smtClean="0">
                <a:solidFill>
                  <a:srgbClr val="FF0000"/>
                </a:solidFill>
              </a:rPr>
              <a:t>indeterminación </a:t>
            </a:r>
            <a:r>
              <a:rPr lang="es-ES" b="1" dirty="0" smtClean="0">
                <a:solidFill>
                  <a:srgbClr val="FF0000"/>
                </a:solidFill>
              </a:rPr>
              <a:t>∞ </a:t>
            </a:r>
            <a:r>
              <a:rPr lang="es-ES_tradnl" b="1" dirty="0" smtClean="0">
                <a:solidFill>
                  <a:srgbClr val="FF0000"/>
                </a:solidFill>
              </a:rPr>
              <a:t>/</a:t>
            </a:r>
            <a:r>
              <a:rPr lang="es-ES" b="1" dirty="0" smtClean="0">
                <a:solidFill>
                  <a:srgbClr val="FF0000"/>
                </a:solidFill>
              </a:rPr>
              <a:t> ∞ </a:t>
            </a:r>
            <a:r>
              <a:rPr lang="es-ES_tradnl" dirty="0" smtClean="0"/>
              <a:t>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ese caso se procede igual que con las funciones racionales, pero debemos tener en cuenta el grado de la raíz a la hora de introducir factores en ella.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42876" y="3861048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200" u="sng" dirty="0" smtClean="0">
                <a:solidFill>
                  <a:srgbClr val="002060"/>
                </a:solidFill>
                <a:latin typeface="Comic Sans MS" pitchFamily="66" charset="0"/>
              </a:rPr>
              <a:t>Límites de funciones irracionales tipo ∞/∞</a:t>
            </a: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/>
      <p:bldP spid="7" grpId="0" animBg="1" autoUpdateAnimBg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57158" y="288922"/>
          <a:ext cx="8188325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cuación" r:id="rId3" imgW="3911400" imgH="1295280" progId="Equation.3">
                  <p:embed/>
                </p:oleObj>
              </mc:Choice>
              <mc:Fallback>
                <p:oleObj name="Ecuación" r:id="rId3" imgW="3911400" imgH="12952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88922"/>
                        <a:ext cx="8188325" cy="271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14282" y="3984013"/>
            <a:ext cx="8643998" cy="1588127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Se empieza por sustituir el valor de “a” en la expresión y ver si queda la </a:t>
            </a:r>
            <a:r>
              <a:rPr lang="es-ES_tradnl" b="1" dirty="0" smtClean="0">
                <a:solidFill>
                  <a:srgbClr val="FF0000"/>
                </a:solidFill>
              </a:rPr>
              <a:t>indeterminación </a:t>
            </a:r>
            <a:r>
              <a:rPr lang="es-ES" b="1" dirty="0" smtClean="0">
                <a:solidFill>
                  <a:srgbClr val="FF0000"/>
                </a:solidFill>
              </a:rPr>
              <a:t>∞ </a:t>
            </a:r>
            <a:r>
              <a:rPr lang="es-ES_tradnl" b="1" dirty="0" smtClean="0">
                <a:solidFill>
                  <a:srgbClr val="FF0000"/>
                </a:solidFill>
              </a:rPr>
              <a:t>-</a:t>
            </a:r>
            <a:r>
              <a:rPr lang="es-ES" b="1" dirty="0" smtClean="0">
                <a:solidFill>
                  <a:srgbClr val="FF0000"/>
                </a:solidFill>
              </a:rPr>
              <a:t> ∞ </a:t>
            </a:r>
            <a:r>
              <a:rPr lang="es-ES_tradnl" dirty="0" smtClean="0"/>
              <a:t>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ese caso se multiplica el numerador y el denominador por el conjugado de la raíz para tratar de eliminarla y que desaparezca la indeterminación.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42876" y="3071811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200" u="sng" dirty="0" smtClean="0">
                <a:solidFill>
                  <a:srgbClr val="002060"/>
                </a:solidFill>
                <a:latin typeface="Comic Sans MS" pitchFamily="66" charset="0"/>
              </a:rPr>
              <a:t>Límites de funciones irracionales tipo ∞-∞</a:t>
            </a: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7D1F-7E57-462B-9BE7-5EDD82C4D268}" type="datetime1">
              <a:rPr lang="es-ES" smtClean="0"/>
              <a:pPr/>
              <a:t>16/07/2020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Juan Antonio Romano Largo</a:t>
            </a:r>
            <a:endParaRPr lang="es-E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154113" y="247650"/>
          <a:ext cx="6594475" cy="279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cuación" r:id="rId3" imgW="3149280" imgH="1333440" progId="Equation.3">
                  <p:embed/>
                </p:oleObj>
              </mc:Choice>
              <mc:Fallback>
                <p:oleObj name="Ecuación" r:id="rId3" imgW="3149280" imgH="13334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247650"/>
                        <a:ext cx="6594475" cy="279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42876" y="3071810"/>
            <a:ext cx="8858280" cy="71437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_tradnl" sz="3200" u="sng" dirty="0" smtClean="0">
                <a:solidFill>
                  <a:srgbClr val="002060"/>
                </a:solidFill>
                <a:latin typeface="Comic Sans MS" pitchFamily="66" charset="0"/>
              </a:rPr>
              <a:t>Límites del número e tipo 1</a:t>
            </a:r>
            <a:r>
              <a:rPr lang="es-ES_tradnl" sz="3200" u="sng" baseline="30000" dirty="0" smtClean="0">
                <a:solidFill>
                  <a:srgbClr val="002060"/>
                </a:solidFill>
                <a:latin typeface="Comic Sans MS" pitchFamily="66" charset="0"/>
              </a:rPr>
              <a:t>∞</a:t>
            </a:r>
            <a:r>
              <a:rPr kumimoji="0" lang="es-ES_tradnl" sz="44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14282" y="3806872"/>
            <a:ext cx="8643998" cy="1408078"/>
          </a:xfrm>
          <a:prstGeom prst="rect">
            <a:avLst/>
          </a:prstGeom>
          <a:solidFill>
            <a:srgbClr val="FFFF66"/>
          </a:solidFill>
          <a:ln w="38100">
            <a:solidFill>
              <a:srgbClr val="66CCFF"/>
            </a:solidFill>
            <a:miter lim="800000"/>
            <a:headEnd type="none" w="lg" len="lg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/>
              <a:t>	</a:t>
            </a:r>
            <a:endParaRPr lang="es-ES_tradnl" b="1" dirty="0" smtClean="0"/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Se empieza por sustituir el valor de “a” en la expresión y ver si queda la </a:t>
            </a:r>
            <a:r>
              <a:rPr lang="es-ES_tradnl" b="1" dirty="0" smtClean="0">
                <a:solidFill>
                  <a:srgbClr val="FF0000"/>
                </a:solidFill>
              </a:rPr>
              <a:t>indeterminación 1</a:t>
            </a:r>
            <a:r>
              <a:rPr lang="es-ES" b="1" baseline="30000" dirty="0" smtClean="0">
                <a:solidFill>
                  <a:srgbClr val="FF0000"/>
                </a:solidFill>
              </a:rPr>
              <a:t>∞</a:t>
            </a:r>
            <a:r>
              <a:rPr lang="es-ES_tradnl" dirty="0" smtClean="0"/>
              <a:t>.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s-ES_tradnl" b="1" dirty="0" smtClean="0"/>
              <a:t>	En ese caso se debe convertir el límite a la forma siguiente: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s-ES_tradnl" b="1" dirty="0" smtClean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3428993" y="5302269"/>
          <a:ext cx="2262196" cy="1087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cuación" r:id="rId5" imgW="977760" imgH="469800" progId="Equation.3">
                  <p:embed/>
                </p:oleObj>
              </mc:Choice>
              <mc:Fallback>
                <p:oleObj name="Ecuación" r:id="rId5" imgW="97776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3" y="5302269"/>
                        <a:ext cx="2262196" cy="10872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1386</TotalTime>
  <Words>234</Words>
  <Application>Microsoft Office PowerPoint</Application>
  <PresentationFormat>Presentación en pantalla (4:3)</PresentationFormat>
  <Paragraphs>75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Tema de Office</vt:lpstr>
      <vt:lpstr>Ecuación</vt:lpstr>
      <vt:lpstr>Microsoft Editor de ecuaciones 3.0</vt:lpstr>
      <vt:lpstr>MATEMÁTICAS APLICADAS A LAS CIENCIAS SOCIALES I 1º BTO A</vt:lpstr>
      <vt:lpstr>TEMAS 7: Límites.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FÍSICA Y QUÍMICA 4º ESO</dc:title>
  <dc:creator>Juanan</dc:creator>
  <cp:lastModifiedBy>Juanan</cp:lastModifiedBy>
  <cp:revision>275</cp:revision>
  <dcterms:created xsi:type="dcterms:W3CDTF">2010-06-30T16:10:23Z</dcterms:created>
  <dcterms:modified xsi:type="dcterms:W3CDTF">2020-07-16T09:51:58Z</dcterms:modified>
</cp:coreProperties>
</file>