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1" r:id="rId4"/>
    <p:sldId id="262" r:id="rId5"/>
    <p:sldId id="264" r:id="rId6"/>
    <p:sldId id="263" r:id="rId7"/>
    <p:sldId id="268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97887" autoAdjust="0"/>
  </p:normalViewPr>
  <p:slideViewPr>
    <p:cSldViewPr>
      <p:cViewPr varScale="1">
        <p:scale>
          <a:sx n="70" d="100"/>
          <a:sy n="70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82381-32A6-46CE-AD6E-32DDFA6C57A8}" type="datetimeFigureOut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F2E73-C117-4C90-B6CD-253705E7EE7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08165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A0408-1C65-4399-A0A3-9F706BDD6BA5}" type="datetimeFigureOut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E051B-0007-449A-9CFD-F04169EC9F1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8593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97A0408-1C65-4399-A0A3-9F706BDD6BA5}" type="datetimeFigureOut">
              <a:rPr lang="es-ES" smtClean="0"/>
              <a:pPr/>
              <a:t>16/07/2020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220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8AD5-0601-404F-A354-EA1CAE8ADE85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D4-3199-4297-9FE0-8B57306C40FC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DFCF-EA8C-4C31-99C6-FAF1753BAB40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A95C-C32B-4A83-B33F-2FE1D7699EFC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917-A459-446C-8A8A-113E725F5F8D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D8FB-E8CD-463D-921A-871F86D79919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3E8D-F8D4-4EEF-BC6D-2722879EE975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D041-731C-45CE-A8D1-98931FBEA78B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5772-DB8D-4E85-A43B-67552A9E6807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3A5A-C22E-404A-96E1-CD0374CC05EA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957401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omic Sans MS" pitchFamily="66" charset="0"/>
              </a:rPr>
              <a:t>MATEMÁTICAS APLICADAS A LAS CIENCIAS SOCIALES I</a:t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>1º BTO 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2600"/>
          </a:xfrm>
        </p:spPr>
        <p:txBody>
          <a:bodyPr/>
          <a:lstStyle/>
          <a:p>
            <a:r>
              <a:rPr lang="es-ES" dirty="0" smtClean="0">
                <a:solidFill>
                  <a:srgbClr val="002060"/>
                </a:solidFill>
              </a:rPr>
              <a:t>Colegio Ntra. Sra. del Buen Consejo</a:t>
            </a:r>
          </a:p>
          <a:p>
            <a:r>
              <a:rPr lang="es-ES" dirty="0" smtClean="0">
                <a:solidFill>
                  <a:srgbClr val="002060"/>
                </a:solidFill>
              </a:rPr>
              <a:t>(Agustinas)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rgbClr val="7030A0"/>
                </a:solidFill>
              </a:rPr>
              <a:t>Juan Antonio Romano Largo</a:t>
            </a:r>
            <a:endParaRPr lang="es-ES" sz="1400" dirty="0">
              <a:solidFill>
                <a:srgbClr val="7030A0"/>
              </a:solidFill>
            </a:endParaRP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13AF-9771-4751-91BE-6DFC9D7A156D}" type="datetime1">
              <a:rPr lang="es-ES" sz="1400" smtClean="0">
                <a:solidFill>
                  <a:srgbClr val="7030A0"/>
                </a:solidFill>
              </a:rPr>
              <a:pPr/>
              <a:t>16/07/2020</a:t>
            </a:fld>
            <a:endParaRPr lang="es-ES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214282" y="-24"/>
            <a:ext cx="8643998" cy="2045175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Con la segunda derivada también podemos clasificar los puntos en los que la primera derivada es cero, para saber si son máximos o mínimos relativos: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071670" y="857232"/>
          <a:ext cx="4791461" cy="1011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Ecuación" r:id="rId3" imgW="2044440" imgH="431640" progId="Equation.3">
                  <p:embed/>
                </p:oleObj>
              </mc:Choice>
              <mc:Fallback>
                <p:oleObj name="Ecuación" r:id="rId3" imgW="20444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857232"/>
                        <a:ext cx="4791461" cy="10112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2876" y="2071679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Problemas de optimización.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84178" y="2714620"/>
            <a:ext cx="8745540" cy="3485570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Se trata de hallar el máximo o el mínimo (según el enunciado) de una función, pero con alguna condición.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1.- Establecemos la función a optimizar f(</a:t>
            </a:r>
            <a:r>
              <a:rPr lang="es-ES_tradnl" sz="1800" b="1" dirty="0" err="1" smtClean="0">
                <a:solidFill>
                  <a:srgbClr val="3333FF"/>
                </a:solidFill>
                <a:latin typeface="Arial" charset="0"/>
              </a:rPr>
              <a:t>x,y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) y la condición g(</a:t>
            </a:r>
            <a:r>
              <a:rPr lang="es-ES_tradnl" sz="1800" b="1" dirty="0" err="1" smtClean="0">
                <a:solidFill>
                  <a:srgbClr val="3333FF"/>
                </a:solidFill>
                <a:latin typeface="Arial" charset="0"/>
              </a:rPr>
              <a:t>x,y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) = 0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2.- En la condición despejamos una variable (por ejemplo “y”) y sustituimos en la función pasando a depender ésta de una sola variable (en este caso “x”)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3.- Hallamos la derivada f’(x), igualamos a cero y sacamos los puntos críticos.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4.- Los clasificamos para ver si son máximos o mínimos.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5.- Hallamos el valor de la otra variable.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/>
      <p:bldP spid="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50"/>
            <a:ext cx="8401080" cy="1143000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mtClean="0">
                <a:solidFill>
                  <a:srgbClr val="0070C0"/>
                </a:solidFill>
                <a:latin typeface="Comic Sans MS" pitchFamily="66" charset="0"/>
              </a:rPr>
              <a:t>TEMAS </a:t>
            </a:r>
            <a:r>
              <a:rPr lang="es-ES">
                <a:solidFill>
                  <a:srgbClr val="0070C0"/>
                </a:solidFill>
                <a:latin typeface="Comic Sans MS" pitchFamily="66" charset="0"/>
              </a:rPr>
              <a:t>8</a:t>
            </a:r>
            <a:r>
              <a:rPr lang="es-ES" smtClean="0">
                <a:solidFill>
                  <a:srgbClr val="0070C0"/>
                </a:solidFill>
                <a:latin typeface="Comic Sans MS" pitchFamily="66" charset="0"/>
              </a:rPr>
              <a:t>:</a:t>
            </a:r>
            <a:r>
              <a:rPr lang="es-ES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s-ES" dirty="0" smtClean="0">
                <a:solidFill>
                  <a:srgbClr val="002060"/>
                </a:solidFill>
                <a:latin typeface="Comic Sans MS" pitchFamily="66" charset="0"/>
              </a:rPr>
              <a:t>Derivadas.</a:t>
            </a:r>
            <a:endParaRPr lang="es-E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314" y="2143116"/>
            <a:ext cx="8786842" cy="42862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Tasa de variación media.</a:t>
            </a:r>
          </a:p>
          <a:p>
            <a:pPr>
              <a:buNone/>
            </a:pPr>
            <a:r>
              <a:rPr lang="es-ES" dirty="0" smtClean="0"/>
              <a:t>Tasa de variación instantánea y derivada de una función en un punto.</a:t>
            </a:r>
          </a:p>
          <a:p>
            <a:pPr>
              <a:buNone/>
            </a:pPr>
            <a:r>
              <a:rPr lang="es-ES" dirty="0" smtClean="0"/>
              <a:t>Cálculo de derivadas.</a:t>
            </a:r>
          </a:p>
          <a:p>
            <a:pPr>
              <a:buNone/>
            </a:pPr>
            <a:r>
              <a:rPr lang="es-ES" dirty="0" smtClean="0"/>
              <a:t>Operaciones con derivadas.</a:t>
            </a:r>
          </a:p>
          <a:p>
            <a:pPr>
              <a:buNone/>
            </a:pPr>
            <a:r>
              <a:rPr lang="es-ES" dirty="0" smtClean="0"/>
              <a:t>Regla de la cadena.</a:t>
            </a:r>
          </a:p>
          <a:p>
            <a:pPr>
              <a:buNone/>
            </a:pPr>
            <a:r>
              <a:rPr lang="es-ES" dirty="0" smtClean="0"/>
              <a:t>Aplicaciones de las derivada.</a:t>
            </a:r>
          </a:p>
          <a:p>
            <a:pPr>
              <a:buNone/>
            </a:pPr>
            <a:r>
              <a:rPr lang="es-ES" dirty="0" smtClean="0"/>
              <a:t>Problemas de optimización.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42876" y="-24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Tasa de variación media.</a:t>
            </a: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214282" y="4949880"/>
            <a:ext cx="8745540" cy="1408078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La derivada de una función f(x) en un punto “a” representa la pendiente de la recta tangente a la curva en ese punto, es decir, nos indica como varía la función.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dirty="0">
              <a:latin typeface="Arial" charset="0"/>
            </a:endParaRPr>
          </a:p>
        </p:txBody>
      </p:sp>
      <p:graphicFrame>
        <p:nvGraphicFramePr>
          <p:cNvPr id="57" name="56 Objeto"/>
          <p:cNvGraphicFramePr>
            <a:graphicFrameLocks noChangeAspect="1"/>
          </p:cNvGraphicFramePr>
          <p:nvPr/>
        </p:nvGraphicFramePr>
        <p:xfrm>
          <a:off x="2606690" y="855663"/>
          <a:ext cx="410845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cuación" r:id="rId3" imgW="1612800" imgH="393480" progId="Equation.3">
                  <p:embed/>
                </p:oleObj>
              </mc:Choice>
              <mc:Fallback>
                <p:oleObj name="Ecuación" r:id="rId3" imgW="161280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90" y="855663"/>
                        <a:ext cx="4108450" cy="100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36555" y="3500438"/>
          <a:ext cx="8864601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cuación" r:id="rId5" imgW="3479760" imgH="393480" progId="Equation.3">
                  <p:embed/>
                </p:oleObj>
              </mc:Choice>
              <mc:Fallback>
                <p:oleObj name="Ecuación" r:id="rId5" imgW="34797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55" y="3500438"/>
                        <a:ext cx="8864601" cy="100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42844" y="2285992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Tasa de variación instantánea</a:t>
            </a:r>
            <a:r>
              <a:rPr kumimoji="0" lang="es-ES_tradnl" sz="3600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 derivada de una función en un punto.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 autoUpdateAnimBg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2876" y="-24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Cálculo de derivadas.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428860" y="642918"/>
          <a:ext cx="4214842" cy="5856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cuación" r:id="rId3" imgW="2171520" imgH="3022560" progId="Equation.3">
                  <p:embed/>
                </p:oleObj>
              </mc:Choice>
              <mc:Fallback>
                <p:oleObj name="Ecuación" r:id="rId3" imgW="2171520" imgH="3022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642918"/>
                        <a:ext cx="4214842" cy="58567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2876" y="-24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Operaciones con derivadas.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285852" y="714356"/>
          <a:ext cx="6567206" cy="29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cuación" r:id="rId3" imgW="2361960" imgH="1066680" progId="Equation.3">
                  <p:embed/>
                </p:oleObj>
              </mc:Choice>
              <mc:Fallback>
                <p:oleObj name="Ecuación" r:id="rId3" imgW="2361960" imgH="1066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356"/>
                        <a:ext cx="6567206" cy="296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2844" y="3714753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Regla de la cadena.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14282" y="4429132"/>
            <a:ext cx="8643998" cy="2225225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Para hacer la derivada de una función compuesta f(g(x)) derivamos en primer lugar la función f y multiplicamos por la derivada de lo de dentro, es decir, de la función g.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1214414" y="5508643"/>
          <a:ext cx="688498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cuación" r:id="rId5" imgW="2476440" imgH="203040" progId="Equation.3">
                  <p:embed/>
                </p:oleObj>
              </mc:Choice>
              <mc:Fallback>
                <p:oleObj name="Ecuación" r:id="rId5" imgW="24764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5508643"/>
                        <a:ext cx="6884988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214414" y="357167"/>
          <a:ext cx="6857343" cy="5797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Ecuación" r:id="rId3" imgW="3149280" imgH="2666880" progId="Equation.3">
                  <p:embed/>
                </p:oleObj>
              </mc:Choice>
              <mc:Fallback>
                <p:oleObj name="Ecuación" r:id="rId3" imgW="3149280" imgH="2666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357167"/>
                        <a:ext cx="6857343" cy="57975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2876" y="-142900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Derivadas con logaritmos.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14282" y="571480"/>
            <a:ext cx="8745540" cy="1892826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Las propiedades de los logaritmos pueden simplificar mucho el cálculo de una derivada: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214678" y="1214422"/>
          <a:ext cx="2738438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Ecuación" r:id="rId3" imgW="1257120" imgH="507960" progId="Equation.3">
                  <p:embed/>
                </p:oleObj>
              </mc:Choice>
              <mc:Fallback>
                <p:oleObj name="Ecuación" r:id="rId3" imgW="125712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1214422"/>
                        <a:ext cx="2738438" cy="110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14282" y="2571744"/>
            <a:ext cx="8745540" cy="2446824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Si empezamos a derivar tenemos un logaritmo, que dentro tiene una raíz cúbica, que dentro tiene un cociente al cuadrado (¡complicado!), pero si simplificamos primero quedará mucho más sencillo: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000100" y="3571876"/>
          <a:ext cx="7496175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Ecuación" r:id="rId5" imgW="3441600" imgH="507960" progId="Equation.3">
                  <p:embed/>
                </p:oleObj>
              </mc:Choice>
              <mc:Fallback>
                <p:oleObj name="Ecuación" r:id="rId5" imgW="34416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3571876"/>
                        <a:ext cx="7496175" cy="110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282" y="5101509"/>
            <a:ext cx="8745540" cy="1685077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Derivamos: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643174" y="5143512"/>
          <a:ext cx="2960688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Ecuación" r:id="rId7" imgW="1358640" imgH="431640" progId="Equation.3">
                  <p:embed/>
                </p:oleObj>
              </mc:Choice>
              <mc:Fallback>
                <p:oleObj name="Ecuación" r:id="rId7" imgW="13586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5143512"/>
                        <a:ext cx="2960688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7" grpId="0" animBg="1" autoUpdateAnimBg="0"/>
      <p:bldP spid="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2876" y="-24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Aplicaciones</a:t>
            </a:r>
            <a:r>
              <a:rPr kumimoji="0" lang="es-ES_tradnl" sz="3600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 las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derivadas.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1406" y="642918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Crecimiento</a:t>
            </a:r>
            <a:r>
              <a:rPr kumimoji="0" lang="es-ES_tradnl" sz="3600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 decrecimiento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14282" y="1306542"/>
            <a:ext cx="8745540" cy="2239074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La derivada de una función f’(x) nos va a decir en que intervalos la función de la que procede, f(x), es creciente o decreciente: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643174" y="2285992"/>
          <a:ext cx="376078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cuación" r:id="rId3" imgW="1726920" imgH="431640" progId="Equation.3">
                  <p:embed/>
                </p:oleObj>
              </mc:Choice>
              <mc:Fallback>
                <p:oleObj name="Ecuación" r:id="rId3" imgW="17269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2285992"/>
                        <a:ext cx="3760788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1406" y="3455260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Máximos y mínimos relativos.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282" y="4118884"/>
            <a:ext cx="8745540" cy="2239074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La derivada de una función f’(x) nos va a decir en que puntos puede haber máximos o mínimos relativos, pues en ellos se verifica que: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495427" y="5167313"/>
          <a:ext cx="2076705" cy="690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cuación" r:id="rId5" imgW="609480" imgH="203040" progId="Equation.3">
                  <p:embed/>
                </p:oleObj>
              </mc:Choice>
              <mc:Fallback>
                <p:oleObj name="Ecuación" r:id="rId5" imgW="6094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427" y="5167313"/>
                        <a:ext cx="2076705" cy="6905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 autoUpdateAnimBg="0"/>
      <p:bldP spid="8" grpId="0"/>
      <p:bldP spid="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214282" y="-24"/>
            <a:ext cx="8643998" cy="1906676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los </a:t>
            </a:r>
            <a:r>
              <a:rPr lang="es-ES_tradnl" b="1" dirty="0" smtClean="0">
                <a:solidFill>
                  <a:srgbClr val="FF0000"/>
                </a:solidFill>
              </a:rPr>
              <a:t>máximos</a:t>
            </a:r>
            <a:r>
              <a:rPr lang="es-ES_tradnl" b="1" dirty="0" smtClean="0"/>
              <a:t> la función pasa de crecer a decrecer luego la derivada pasará de ser positiva a ser negativa.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los </a:t>
            </a:r>
            <a:r>
              <a:rPr lang="es-ES_tradnl" b="1" dirty="0" smtClean="0">
                <a:solidFill>
                  <a:srgbClr val="FF0000"/>
                </a:solidFill>
              </a:rPr>
              <a:t>mínimos</a:t>
            </a:r>
            <a:r>
              <a:rPr lang="es-ES_tradnl" b="1" dirty="0" smtClean="0"/>
              <a:t> la función pasa de decrecer a crecer luego la derivada pasará de ser negativa a ser positiva 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2844" y="1785926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Curvatura.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42844" y="2428868"/>
            <a:ext cx="8745540" cy="2239074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La 2ª derivada de una función f’’(x), que es la derivada de la 1ª derivada, nos va a decir si la función es cóncava o convexa: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2285984" y="3500438"/>
          <a:ext cx="4776642" cy="1142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cuación" r:id="rId3" imgW="1803240" imgH="431640" progId="Equation.3">
                  <p:embed/>
                </p:oleObj>
              </mc:Choice>
              <mc:Fallback>
                <p:oleObj name="Ecuación" r:id="rId3" imgW="18032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3500438"/>
                        <a:ext cx="4776642" cy="1142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2844" y="4500570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P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unto</a:t>
            </a:r>
            <a:r>
              <a:rPr kumimoji="0" lang="es-ES_tradnl" sz="3600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 inflexión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42844" y="5143512"/>
            <a:ext cx="8745540" cy="1408078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Es cuando la función pasa de ser cóncava a convexa o al revés, es decir, cuando hay un cambio de curvatura y se verifica que en los puntos de inflexión: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3432175" y="5857892"/>
          <a:ext cx="2205038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Ecuación" r:id="rId5" imgW="647640" imgH="203040" progId="Equation.3">
                  <p:embed/>
                </p:oleObj>
              </mc:Choice>
              <mc:Fallback>
                <p:oleObj name="Ecuación" r:id="rId5" imgW="6476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5857892"/>
                        <a:ext cx="2205038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/>
      <p:bldP spid="6" grpId="0" animBg="1" autoUpdateAnimBg="0"/>
      <p:bldP spid="8" grpId="0"/>
      <p:bldP spid="9" grpId="0" animBg="1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205</Words>
  <Application>Microsoft Office PowerPoint</Application>
  <PresentationFormat>Presentación en pantalla (4:3)</PresentationFormat>
  <Paragraphs>88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Tema de Office</vt:lpstr>
      <vt:lpstr>Ecuación</vt:lpstr>
      <vt:lpstr>MATEMÁTICAS APLICADAS A LAS CIENCIAS SOCIALES I 1º BTO A</vt:lpstr>
      <vt:lpstr>TEMAS 8: Derivadas.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 Y QUÍMICA 4º ESO</dc:title>
  <dc:creator>Juanan</dc:creator>
  <cp:lastModifiedBy>Juanan</cp:lastModifiedBy>
  <cp:revision>288</cp:revision>
  <dcterms:created xsi:type="dcterms:W3CDTF">2010-06-30T16:10:23Z</dcterms:created>
  <dcterms:modified xsi:type="dcterms:W3CDTF">2020-07-16T09:53:01Z</dcterms:modified>
</cp:coreProperties>
</file>