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1" r:id="rId4"/>
    <p:sldId id="263" r:id="rId5"/>
    <p:sldId id="262" r:id="rId6"/>
    <p:sldId id="264" r:id="rId7"/>
    <p:sldId id="268" r:id="rId8"/>
    <p:sldId id="266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64" autoAdjust="0"/>
    <p:restoredTop sz="97887" autoAdjust="0"/>
  </p:normalViewPr>
  <p:slideViewPr>
    <p:cSldViewPr>
      <p:cViewPr varScale="1">
        <p:scale>
          <a:sx n="70" d="100"/>
          <a:sy n="70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1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16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82381-32A6-46CE-AD6E-32DDFA6C57A8}" type="datetimeFigureOut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F2E73-C117-4C90-B6CD-253705E7EE7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2272257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A0408-1C65-4399-A0A3-9F706BDD6BA5}" type="datetimeFigureOut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E051B-0007-449A-9CFD-F04169EC9F1B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795685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97A0408-1C65-4399-A0A3-9F706BDD6BA5}" type="datetimeFigureOut">
              <a:rPr lang="es-ES" smtClean="0"/>
              <a:pPr/>
              <a:t>16/07/2020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3156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8AD5-0601-404F-A354-EA1CAE8ADE85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6AD4-3199-4297-9FE0-8B57306C40FC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DFCF-EA8C-4C31-99C6-FAF1753BAB40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1CD-CD1D-40F3-8DD3-682BF2845A8F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A95C-C32B-4A83-B33F-2FE1D7699EFC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4A917-A459-446C-8A8A-113E725F5F8D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0D8FB-E8CD-463D-921A-871F86D79919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3E8D-F8D4-4EEF-BC6D-2722879EE975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D041-731C-45CE-A8D1-98931FBEA78B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5772-DB8D-4E85-A43B-67552A9E6807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3A5A-C22E-404A-96E1-CD0374CC05EA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18.bin"/><Relationship Id="rId21" Type="http://schemas.openxmlformats.org/officeDocument/2006/relationships/image" Target="../media/image35.png"/><Relationship Id="rId7" Type="http://schemas.openxmlformats.org/officeDocument/2006/relationships/image" Target="../media/image27.wmf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1.wmf"/><Relationship Id="rId20" Type="http://schemas.openxmlformats.org/officeDocument/2006/relationships/image" Target="../media/image33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1.bin"/><Relationship Id="rId5" Type="http://schemas.openxmlformats.org/officeDocument/2006/relationships/image" Target="../media/image26.png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34.png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16.wmf"/><Relationship Id="rId9" Type="http://schemas.openxmlformats.org/officeDocument/2006/relationships/image" Target="../media/image28.wmf"/><Relationship Id="rId14" Type="http://schemas.openxmlformats.org/officeDocument/2006/relationships/image" Target="../media/image3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41.wmf"/><Relationship Id="rId3" Type="http://schemas.openxmlformats.org/officeDocument/2006/relationships/oleObject" Target="../embeddings/oleObject26.bin"/><Relationship Id="rId7" Type="http://schemas.openxmlformats.org/officeDocument/2006/relationships/image" Target="../media/image36.wmf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32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0.wmf"/><Relationship Id="rId20" Type="http://schemas.openxmlformats.org/officeDocument/2006/relationships/image" Target="../media/image42.png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11" Type="http://schemas.openxmlformats.org/officeDocument/2006/relationships/oleObject" Target="../embeddings/oleObject29.bin"/><Relationship Id="rId5" Type="http://schemas.openxmlformats.org/officeDocument/2006/relationships/image" Target="../media/image26.png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34.png"/><Relationship Id="rId19" Type="http://schemas.openxmlformats.org/officeDocument/2006/relationships/image" Target="../media/image35.png"/><Relationship Id="rId4" Type="http://schemas.openxmlformats.org/officeDocument/2006/relationships/image" Target="../media/image16.wmf"/><Relationship Id="rId9" Type="http://schemas.openxmlformats.org/officeDocument/2006/relationships/image" Target="../media/image37.wmf"/><Relationship Id="rId14" Type="http://schemas.openxmlformats.org/officeDocument/2006/relationships/image" Target="../media/image3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20.wmf"/><Relationship Id="rId18" Type="http://schemas.openxmlformats.org/officeDocument/2006/relationships/image" Target="../media/image24.png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7.bin"/><Relationship Id="rId20" Type="http://schemas.openxmlformats.org/officeDocument/2006/relationships/image" Target="../media/image26.png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9.wmf"/><Relationship Id="rId5" Type="http://schemas.openxmlformats.org/officeDocument/2006/relationships/image" Target="../media/image23.png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25.png"/><Relationship Id="rId4" Type="http://schemas.openxmlformats.org/officeDocument/2006/relationships/image" Target="../media/image16.wmf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643050"/>
            <a:ext cx="7772400" cy="1957401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Comic Sans MS" pitchFamily="66" charset="0"/>
              </a:rPr>
              <a:t>MATEMÁTICAS APLICADAS A LAS CIENCIAS SOCIALES I</a:t>
            </a:r>
            <a:br>
              <a:rPr lang="es-ES" dirty="0" smtClean="0">
                <a:latin typeface="Comic Sans MS" pitchFamily="66" charset="0"/>
              </a:rPr>
            </a:br>
            <a:r>
              <a:rPr lang="es-ES" dirty="0" smtClean="0">
                <a:latin typeface="Comic Sans MS" pitchFamily="66" charset="0"/>
              </a:rPr>
              <a:t>1º BTO A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2600"/>
          </a:xfrm>
        </p:spPr>
        <p:txBody>
          <a:bodyPr/>
          <a:lstStyle/>
          <a:p>
            <a:r>
              <a:rPr lang="es-ES" dirty="0" smtClean="0">
                <a:solidFill>
                  <a:srgbClr val="002060"/>
                </a:solidFill>
              </a:rPr>
              <a:t>Colegio Ntra. Sra. del Buen Consejo</a:t>
            </a:r>
          </a:p>
          <a:p>
            <a:r>
              <a:rPr lang="es-ES" dirty="0" smtClean="0">
                <a:solidFill>
                  <a:srgbClr val="002060"/>
                </a:solidFill>
              </a:rPr>
              <a:t>(Agustinas)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rgbClr val="7030A0"/>
                </a:solidFill>
              </a:rPr>
              <a:t>Juan Antonio Romano Largo</a:t>
            </a:r>
            <a:endParaRPr lang="es-ES" sz="1400" dirty="0">
              <a:solidFill>
                <a:srgbClr val="7030A0"/>
              </a:solidFill>
            </a:endParaRP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13AF-9771-4751-91BE-6DFC9D7A156D}" type="datetime1">
              <a:rPr lang="es-ES" sz="1400" smtClean="0">
                <a:solidFill>
                  <a:srgbClr val="7030A0"/>
                </a:solidFill>
              </a:rPr>
              <a:pPr/>
              <a:t>16/07/2020</a:t>
            </a:fld>
            <a:endParaRPr lang="es-ES" sz="1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03690" y="1228726"/>
            <a:ext cx="5797070" cy="409575"/>
            <a:chOff x="202" y="783"/>
            <a:chExt cx="3654" cy="258"/>
          </a:xfrm>
        </p:grpSpPr>
        <p:sp>
          <p:nvSpPr>
            <p:cNvPr id="528388" name="Text Box 4"/>
            <p:cNvSpPr txBox="1">
              <a:spLocks noChangeArrowheads="1"/>
            </p:cNvSpPr>
            <p:nvPr/>
          </p:nvSpPr>
          <p:spPr bwMode="auto">
            <a:xfrm>
              <a:off x="202" y="783"/>
              <a:ext cx="3654" cy="233"/>
            </a:xfrm>
            <a:prstGeom prst="rect">
              <a:avLst/>
            </a:prstGeom>
            <a:solidFill>
              <a:srgbClr val="FFFFCC"/>
            </a:solidFill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s-ES_tradnl" sz="1800">
                  <a:latin typeface="Arial" charset="0"/>
                </a:rPr>
                <a:t>Vamos a dibujar la gráfica de la función</a:t>
              </a:r>
              <a:r>
                <a:rPr lang="es-ES_tradnl">
                  <a:solidFill>
                    <a:schemeClr val="bg1"/>
                  </a:solidFill>
                </a:rPr>
                <a:t>                </a:t>
              </a:r>
              <a:endParaRPr lang="es-ES_tradnl"/>
            </a:p>
          </p:txBody>
        </p:sp>
        <p:graphicFrame>
          <p:nvGraphicFramePr>
            <p:cNvPr id="528389" name="Object 5"/>
            <p:cNvGraphicFramePr>
              <a:graphicFrameLocks noChangeAspect="1"/>
            </p:cNvGraphicFramePr>
            <p:nvPr/>
          </p:nvGraphicFramePr>
          <p:xfrm>
            <a:off x="2804" y="785"/>
            <a:ext cx="1034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90" name="Equation" r:id="rId3" imgW="927000" imgH="228600" progId="Equation.DSMT4">
                    <p:embed/>
                  </p:oleObj>
                </mc:Choice>
                <mc:Fallback>
                  <p:oleObj name="Equation" r:id="rId3" imgW="927000" imgH="22860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04" y="785"/>
                          <a:ext cx="1034" cy="2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28392" name="Text Box 8"/>
          <p:cNvSpPr txBox="1">
            <a:spLocks noChangeArrowheads="1"/>
          </p:cNvSpPr>
          <p:nvPr/>
        </p:nvSpPr>
        <p:spPr bwMode="auto">
          <a:xfrm>
            <a:off x="6147310" y="1276351"/>
            <a:ext cx="1567962" cy="366713"/>
          </a:xfrm>
          <a:prstGeom prst="rect">
            <a:avLst/>
          </a:prstGeom>
          <a:solidFill>
            <a:srgbClr val="FF9900">
              <a:alpha val="64000"/>
            </a:srgbClr>
          </a:solidFill>
          <a:ln w="28575" algn="ctr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800" dirty="0">
                <a:latin typeface="Arial" charset="0"/>
              </a:rPr>
              <a:t>4. Monotonía</a:t>
            </a:r>
          </a:p>
        </p:txBody>
      </p:sp>
      <p:pic>
        <p:nvPicPr>
          <p:cNvPr id="528413" name="Picture 29" descr="a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4815" y="2114550"/>
            <a:ext cx="4953000" cy="4319588"/>
          </a:xfrm>
          <a:prstGeom prst="rect">
            <a:avLst/>
          </a:prstGeom>
          <a:noFill/>
        </p:spPr>
      </p:pic>
      <p:graphicFrame>
        <p:nvGraphicFramePr>
          <p:cNvPr id="528414" name="Object 30"/>
          <p:cNvGraphicFramePr>
            <a:graphicFrameLocks noChangeAspect="1"/>
          </p:cNvGraphicFramePr>
          <p:nvPr/>
        </p:nvGraphicFramePr>
        <p:xfrm>
          <a:off x="6132635" y="1836738"/>
          <a:ext cx="1515208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1" name="Equation" r:id="rId6" imgW="952200" imgH="228600" progId="Equation.DSMT4">
                  <p:embed/>
                </p:oleObj>
              </mc:Choice>
              <mc:Fallback>
                <p:oleObj name="Equation" r:id="rId6" imgW="9522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2635" y="1836738"/>
                        <a:ext cx="1515208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8416" name="Object 32"/>
          <p:cNvGraphicFramePr>
            <a:graphicFrameLocks noChangeAspect="1"/>
          </p:cNvGraphicFramePr>
          <p:nvPr/>
        </p:nvGraphicFramePr>
        <p:xfrm>
          <a:off x="5663712" y="2473326"/>
          <a:ext cx="11107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2" name="Equation" r:id="rId8" imgW="698400" imgH="203040" progId="Equation.DSMT4">
                  <p:embed/>
                </p:oleObj>
              </mc:Choice>
              <mc:Fallback>
                <p:oleObj name="Equation" r:id="rId8" imgW="69840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3712" y="2473326"/>
                        <a:ext cx="111076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8421" name="Picture 37" descr="a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34815" y="2114550"/>
            <a:ext cx="4953000" cy="4319588"/>
          </a:xfrm>
          <a:prstGeom prst="rect">
            <a:avLst/>
          </a:prstGeom>
          <a:noFill/>
        </p:spPr>
      </p:pic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5358912" y="3003550"/>
            <a:ext cx="3323492" cy="750888"/>
            <a:chOff x="3657" y="2072"/>
            <a:chExt cx="2268" cy="473"/>
          </a:xfrm>
        </p:grpSpPr>
        <p:sp>
          <p:nvSpPr>
            <p:cNvPr id="528422" name="Text Box 38"/>
            <p:cNvSpPr txBox="1">
              <a:spLocks noChangeArrowheads="1"/>
            </p:cNvSpPr>
            <p:nvPr/>
          </p:nvSpPr>
          <p:spPr bwMode="auto">
            <a:xfrm>
              <a:off x="3657" y="2092"/>
              <a:ext cx="2268" cy="453"/>
            </a:xfrm>
            <a:prstGeom prst="rect">
              <a:avLst/>
            </a:prstGeom>
            <a:solidFill>
              <a:srgbClr val="3366FF">
                <a:alpha val="30000"/>
              </a:srgbClr>
            </a:solidFill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/>
            <a:lstStyle/>
            <a:p>
              <a:pPr algn="l">
                <a:spcBef>
                  <a:spcPct val="50000"/>
                </a:spcBef>
              </a:pPr>
              <a:r>
                <a:rPr lang="es-ES_tradnl"/>
                <a:t>si </a:t>
              </a:r>
            </a:p>
          </p:txBody>
        </p:sp>
        <p:graphicFrame>
          <p:nvGraphicFramePr>
            <p:cNvPr id="528423" name="Object 39"/>
            <p:cNvGraphicFramePr>
              <a:graphicFrameLocks noChangeAspect="1"/>
            </p:cNvGraphicFramePr>
            <p:nvPr/>
          </p:nvGraphicFramePr>
          <p:xfrm>
            <a:off x="3937" y="2072"/>
            <a:ext cx="1559" cy="4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93" name="Equation" r:id="rId11" imgW="1434960" imgH="431640" progId="Equation.DSMT4">
                    <p:embed/>
                  </p:oleObj>
                </mc:Choice>
                <mc:Fallback>
                  <p:oleObj name="Equation" r:id="rId11" imgW="1434960" imgH="43164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7" y="2072"/>
                          <a:ext cx="1559" cy="4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>
                                  <a:alpha val="30000"/>
                                </a:srgbClr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918081" y="2266950"/>
            <a:ext cx="1629508" cy="793750"/>
            <a:chOff x="4469" y="1617"/>
            <a:chExt cx="1112" cy="500"/>
          </a:xfrm>
        </p:grpSpPr>
        <p:graphicFrame>
          <p:nvGraphicFramePr>
            <p:cNvPr id="528419" name="Object 35"/>
            <p:cNvGraphicFramePr>
              <a:graphicFrameLocks noChangeAspect="1"/>
            </p:cNvGraphicFramePr>
            <p:nvPr/>
          </p:nvGraphicFramePr>
          <p:xfrm>
            <a:off x="4714" y="1617"/>
            <a:ext cx="867" cy="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94" name="Equation" r:id="rId13" imgW="1130040" imgH="457200" progId="Equation.DSMT4">
                    <p:embed/>
                  </p:oleObj>
                </mc:Choice>
                <mc:Fallback>
                  <p:oleObj name="Equation" r:id="rId13" imgW="1130040" imgH="45720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14" y="1617"/>
                          <a:ext cx="867" cy="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8424" name="AutoShape 40"/>
            <p:cNvSpPr>
              <a:spLocks noChangeArrowheads="1"/>
            </p:cNvSpPr>
            <p:nvPr/>
          </p:nvSpPr>
          <p:spPr bwMode="auto">
            <a:xfrm>
              <a:off x="4469" y="1818"/>
              <a:ext cx="184" cy="136"/>
            </a:xfrm>
            <a:prstGeom prst="rightArrow">
              <a:avLst>
                <a:gd name="adj1" fmla="val 50000"/>
                <a:gd name="adj2" fmla="val 33824"/>
              </a:avLst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5347189" y="3876675"/>
            <a:ext cx="3323492" cy="750888"/>
            <a:chOff x="3667" y="2613"/>
            <a:chExt cx="2268" cy="473"/>
          </a:xfrm>
        </p:grpSpPr>
        <p:sp>
          <p:nvSpPr>
            <p:cNvPr id="528441" name="Text Box 57"/>
            <p:cNvSpPr txBox="1">
              <a:spLocks noChangeArrowheads="1"/>
            </p:cNvSpPr>
            <p:nvPr/>
          </p:nvSpPr>
          <p:spPr bwMode="auto">
            <a:xfrm>
              <a:off x="3667" y="2633"/>
              <a:ext cx="2268" cy="453"/>
            </a:xfrm>
            <a:prstGeom prst="rect">
              <a:avLst/>
            </a:prstGeom>
            <a:solidFill>
              <a:srgbClr val="3366FF">
                <a:alpha val="30000"/>
              </a:srgbClr>
            </a:solidFill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/>
            <a:lstStyle/>
            <a:p>
              <a:pPr algn="l">
                <a:spcBef>
                  <a:spcPct val="50000"/>
                </a:spcBef>
              </a:pPr>
              <a:r>
                <a:rPr lang="es-ES_tradnl"/>
                <a:t>si </a:t>
              </a:r>
            </a:p>
          </p:txBody>
        </p:sp>
        <p:graphicFrame>
          <p:nvGraphicFramePr>
            <p:cNvPr id="528442" name="Object 58"/>
            <p:cNvGraphicFramePr>
              <a:graphicFrameLocks noChangeAspect="1"/>
            </p:cNvGraphicFramePr>
            <p:nvPr/>
          </p:nvGraphicFramePr>
          <p:xfrm>
            <a:off x="3857" y="2613"/>
            <a:ext cx="2028" cy="4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95" name="Equation" r:id="rId15" imgW="1866600" imgH="431640" progId="Equation.DSMT4">
                    <p:embed/>
                  </p:oleObj>
                </mc:Choice>
                <mc:Fallback>
                  <p:oleObj name="Equation" r:id="rId15" imgW="1866600" imgH="43164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7" y="2613"/>
                          <a:ext cx="2028" cy="4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5335466" y="4764089"/>
            <a:ext cx="3323492" cy="750887"/>
            <a:chOff x="3667" y="2613"/>
            <a:chExt cx="2268" cy="473"/>
          </a:xfrm>
        </p:grpSpPr>
        <p:sp>
          <p:nvSpPr>
            <p:cNvPr id="528446" name="Text Box 62"/>
            <p:cNvSpPr txBox="1">
              <a:spLocks noChangeArrowheads="1"/>
            </p:cNvSpPr>
            <p:nvPr/>
          </p:nvSpPr>
          <p:spPr bwMode="auto">
            <a:xfrm>
              <a:off x="3667" y="2633"/>
              <a:ext cx="2268" cy="453"/>
            </a:xfrm>
            <a:prstGeom prst="rect">
              <a:avLst/>
            </a:prstGeom>
            <a:solidFill>
              <a:srgbClr val="3366FF">
                <a:alpha val="30000"/>
              </a:srgbClr>
            </a:solidFill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/>
            <a:lstStyle/>
            <a:p>
              <a:pPr algn="l">
                <a:spcBef>
                  <a:spcPct val="50000"/>
                </a:spcBef>
              </a:pPr>
              <a:r>
                <a:rPr lang="es-ES_tradnl"/>
                <a:t>si </a:t>
              </a:r>
            </a:p>
          </p:txBody>
        </p:sp>
        <p:graphicFrame>
          <p:nvGraphicFramePr>
            <p:cNvPr id="528447" name="Object 63"/>
            <p:cNvGraphicFramePr>
              <a:graphicFrameLocks noChangeAspect="1"/>
            </p:cNvGraphicFramePr>
            <p:nvPr/>
          </p:nvGraphicFramePr>
          <p:xfrm>
            <a:off x="4147" y="2613"/>
            <a:ext cx="1448" cy="4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96" name="Equation" r:id="rId17" imgW="1333440" imgH="431640" progId="Equation.DSMT4">
                    <p:embed/>
                  </p:oleObj>
                </mc:Choice>
                <mc:Fallback>
                  <p:oleObj name="Equation" r:id="rId17" imgW="1333440" imgH="43164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7" y="2613"/>
                          <a:ext cx="1448" cy="4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28450" name="Text Box 66"/>
          <p:cNvSpPr txBox="1">
            <a:spLocks noChangeArrowheads="1"/>
          </p:cNvSpPr>
          <p:nvPr/>
        </p:nvSpPr>
        <p:spPr bwMode="auto">
          <a:xfrm>
            <a:off x="5307623" y="5794375"/>
            <a:ext cx="3323492" cy="719138"/>
          </a:xfrm>
          <a:prstGeom prst="rect">
            <a:avLst/>
          </a:prstGeom>
          <a:solidFill>
            <a:srgbClr val="FFCC99">
              <a:alpha val="77000"/>
            </a:srgbClr>
          </a:solidFill>
          <a:ln w="28575">
            <a:noFill/>
            <a:miter lim="800000"/>
            <a:headEnd/>
            <a:tailEnd type="none" w="lg" len="lg"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endParaRPr lang="es-ES_tradnl"/>
          </a:p>
        </p:txBody>
      </p:sp>
      <p:graphicFrame>
        <p:nvGraphicFramePr>
          <p:cNvPr id="528451" name="Object 67"/>
          <p:cNvGraphicFramePr>
            <a:graphicFrameLocks noChangeAspect="1"/>
          </p:cNvGraphicFramePr>
          <p:nvPr/>
        </p:nvGraphicFramePr>
        <p:xfrm>
          <a:off x="5523036" y="5791200"/>
          <a:ext cx="297326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7" name="Equation" r:id="rId19" imgW="1866600" imgH="431640" progId="Equation.DSMT4">
                  <p:embed/>
                </p:oleObj>
              </mc:Choice>
              <mc:Fallback>
                <p:oleObj name="Equation" r:id="rId19" imgW="186660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3036" y="5791200"/>
                        <a:ext cx="2973265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>
                                <a:alpha val="30000"/>
                              </a:srgbClr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8452" name="Picture 68" descr="a6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134815" y="2114550"/>
            <a:ext cx="4953000" cy="4319588"/>
          </a:xfrm>
          <a:prstGeom prst="rect">
            <a:avLst/>
          </a:prstGeom>
          <a:noFill/>
        </p:spPr>
      </p:pic>
      <p:sp>
        <p:nvSpPr>
          <p:cNvPr id="528439" name="Line 55"/>
          <p:cNvSpPr>
            <a:spLocks noChangeShapeType="1"/>
          </p:cNvSpPr>
          <p:nvPr/>
        </p:nvSpPr>
        <p:spPr bwMode="auto">
          <a:xfrm flipV="1">
            <a:off x="911470" y="6096000"/>
            <a:ext cx="419100" cy="604838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28444" name="Line 60"/>
          <p:cNvSpPr>
            <a:spLocks noChangeShapeType="1"/>
          </p:cNvSpPr>
          <p:nvPr/>
        </p:nvSpPr>
        <p:spPr bwMode="auto">
          <a:xfrm rot="5400000" flipV="1">
            <a:off x="2556486" y="6135933"/>
            <a:ext cx="454025" cy="558311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28448" name="Line 64"/>
          <p:cNvSpPr>
            <a:spLocks noChangeShapeType="1"/>
          </p:cNvSpPr>
          <p:nvPr/>
        </p:nvSpPr>
        <p:spPr bwMode="auto">
          <a:xfrm flipV="1">
            <a:off x="4064977" y="6126164"/>
            <a:ext cx="419100" cy="604837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28456" name="Rectangle 72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836128" y="687388"/>
            <a:ext cx="5083419" cy="2476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algn="l">
              <a:lnSpc>
                <a:spcPct val="70000"/>
              </a:lnSpc>
            </a:pPr>
            <a:r>
              <a:rPr lang="es-ES_tradnl" b="1"/>
              <a:t>Representación gráfica: Funciones polinómicas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8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8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8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28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8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8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28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28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2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2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8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28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28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28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2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2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2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2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450" grpId="0" animBg="1"/>
      <p:bldP spid="528439" grpId="0" animBg="1"/>
      <p:bldP spid="528444" grpId="0" animBg="1"/>
      <p:bldP spid="5284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03690" y="1228726"/>
            <a:ext cx="5868508" cy="409575"/>
            <a:chOff x="202" y="783"/>
            <a:chExt cx="3654" cy="258"/>
          </a:xfrm>
        </p:grpSpPr>
        <p:sp>
          <p:nvSpPr>
            <p:cNvPr id="532484" name="Text Box 4"/>
            <p:cNvSpPr txBox="1">
              <a:spLocks noChangeArrowheads="1"/>
            </p:cNvSpPr>
            <p:nvPr/>
          </p:nvSpPr>
          <p:spPr bwMode="auto">
            <a:xfrm>
              <a:off x="202" y="783"/>
              <a:ext cx="3654" cy="233"/>
            </a:xfrm>
            <a:prstGeom prst="rect">
              <a:avLst/>
            </a:prstGeom>
            <a:solidFill>
              <a:srgbClr val="FFFFCC"/>
            </a:solidFill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s-ES_tradnl" sz="1800">
                  <a:latin typeface="Arial" charset="0"/>
                </a:rPr>
                <a:t>Vamos a dibujar la gráfica de la función</a:t>
              </a:r>
              <a:r>
                <a:rPr lang="es-ES_tradnl">
                  <a:solidFill>
                    <a:schemeClr val="bg1"/>
                  </a:solidFill>
                </a:rPr>
                <a:t>                </a:t>
              </a:r>
              <a:endParaRPr lang="es-ES_tradnl"/>
            </a:p>
          </p:txBody>
        </p:sp>
        <p:graphicFrame>
          <p:nvGraphicFramePr>
            <p:cNvPr id="532485" name="Object 5"/>
            <p:cNvGraphicFramePr>
              <a:graphicFrameLocks noChangeAspect="1"/>
            </p:cNvGraphicFramePr>
            <p:nvPr/>
          </p:nvGraphicFramePr>
          <p:xfrm>
            <a:off x="2804" y="785"/>
            <a:ext cx="1034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13" name="Equation" r:id="rId3" imgW="927000" imgH="228600" progId="Equation.DSMT4">
                    <p:embed/>
                  </p:oleObj>
                </mc:Choice>
                <mc:Fallback>
                  <p:oleObj name="Equation" r:id="rId3" imgW="927000" imgH="22860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04" y="785"/>
                          <a:ext cx="1034" cy="2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32486" name="Text Box 6"/>
          <p:cNvSpPr txBox="1">
            <a:spLocks noChangeArrowheads="1"/>
          </p:cNvSpPr>
          <p:nvPr/>
        </p:nvSpPr>
        <p:spPr bwMode="auto">
          <a:xfrm>
            <a:off x="6128626" y="1276351"/>
            <a:ext cx="1515208" cy="366713"/>
          </a:xfrm>
          <a:prstGeom prst="rect">
            <a:avLst/>
          </a:prstGeom>
          <a:solidFill>
            <a:srgbClr val="FF9900">
              <a:alpha val="64000"/>
            </a:srgbClr>
          </a:solidFill>
          <a:ln w="28575" algn="ctr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800" dirty="0">
                <a:latin typeface="Arial" charset="0"/>
              </a:rPr>
              <a:t>5. Curvatura</a:t>
            </a:r>
          </a:p>
        </p:txBody>
      </p:sp>
      <p:pic>
        <p:nvPicPr>
          <p:cNvPr id="532487" name="Picture 7" descr="a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4815" y="2114550"/>
            <a:ext cx="4953000" cy="4319588"/>
          </a:xfrm>
          <a:prstGeom prst="rect">
            <a:avLst/>
          </a:prstGeom>
          <a:noFill/>
        </p:spPr>
      </p:pic>
      <p:graphicFrame>
        <p:nvGraphicFramePr>
          <p:cNvPr id="532488" name="Object 8"/>
          <p:cNvGraphicFramePr>
            <a:graphicFrameLocks noChangeAspect="1"/>
          </p:cNvGraphicFramePr>
          <p:nvPr/>
        </p:nvGraphicFramePr>
        <p:xfrm>
          <a:off x="6324600" y="1857376"/>
          <a:ext cx="113127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4" name="Equation" r:id="rId6" imgW="711000" imgH="203040" progId="Equation.DSMT4">
                  <p:embed/>
                </p:oleObj>
              </mc:Choice>
              <mc:Fallback>
                <p:oleObj name="Equation" r:id="rId6" imgW="71100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857376"/>
                        <a:ext cx="1131277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489" name="Object 9"/>
          <p:cNvGraphicFramePr>
            <a:graphicFrameLocks noChangeAspect="1"/>
          </p:cNvGraphicFramePr>
          <p:nvPr/>
        </p:nvGraphicFramePr>
        <p:xfrm>
          <a:off x="5874728" y="2493963"/>
          <a:ext cx="68726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5" name="Equation" r:id="rId8" imgW="431640" imgH="177480" progId="Equation.DSMT4">
                  <p:embed/>
                </p:oleObj>
              </mc:Choice>
              <mc:Fallback>
                <p:oleObj name="Equation" r:id="rId8" imgW="431640" imgH="177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4728" y="2493963"/>
                        <a:ext cx="687265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32490" name="Picture 10" descr="a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34815" y="2114550"/>
            <a:ext cx="4953000" cy="4319588"/>
          </a:xfrm>
          <a:prstGeom prst="rect">
            <a:avLst/>
          </a:prstGeom>
          <a:noFill/>
        </p:spPr>
      </p:pic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358912" y="3035300"/>
            <a:ext cx="3323492" cy="719138"/>
            <a:chOff x="3657" y="2092"/>
            <a:chExt cx="2268" cy="453"/>
          </a:xfrm>
        </p:grpSpPr>
        <p:sp>
          <p:nvSpPr>
            <p:cNvPr id="532492" name="Text Box 12"/>
            <p:cNvSpPr txBox="1">
              <a:spLocks noChangeArrowheads="1"/>
            </p:cNvSpPr>
            <p:nvPr/>
          </p:nvSpPr>
          <p:spPr bwMode="auto">
            <a:xfrm>
              <a:off x="3657" y="2092"/>
              <a:ext cx="2268" cy="453"/>
            </a:xfrm>
            <a:prstGeom prst="rect">
              <a:avLst/>
            </a:prstGeom>
            <a:solidFill>
              <a:srgbClr val="3366FF">
                <a:alpha val="30000"/>
              </a:srgbClr>
            </a:solidFill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/>
            <a:lstStyle/>
            <a:p>
              <a:pPr algn="l">
                <a:spcBef>
                  <a:spcPct val="50000"/>
                </a:spcBef>
              </a:pPr>
              <a:r>
                <a:rPr lang="es-ES_tradnl"/>
                <a:t>si </a:t>
              </a:r>
            </a:p>
          </p:txBody>
        </p:sp>
        <p:graphicFrame>
          <p:nvGraphicFramePr>
            <p:cNvPr id="532493" name="Object 13"/>
            <p:cNvGraphicFramePr>
              <a:graphicFrameLocks noChangeAspect="1"/>
            </p:cNvGraphicFramePr>
            <p:nvPr/>
          </p:nvGraphicFramePr>
          <p:xfrm>
            <a:off x="4096" y="2197"/>
            <a:ext cx="1241" cy="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16" name="Equation" r:id="rId11" imgW="1143000" imgH="203040" progId="Equation.DSMT4">
                    <p:embed/>
                  </p:oleObj>
                </mc:Choice>
                <mc:Fallback>
                  <p:oleObj name="Equation" r:id="rId11" imgW="1143000" imgH="20304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96" y="2197"/>
                          <a:ext cx="1241" cy="2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>
                                  <a:alpha val="30000"/>
                                </a:srgbClr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6773008" y="2508251"/>
            <a:ext cx="970085" cy="309563"/>
            <a:chOff x="4622" y="1580"/>
            <a:chExt cx="662" cy="195"/>
          </a:xfrm>
        </p:grpSpPr>
        <p:graphicFrame>
          <p:nvGraphicFramePr>
            <p:cNvPr id="532495" name="Object 15"/>
            <p:cNvGraphicFramePr>
              <a:graphicFrameLocks noChangeAspect="1"/>
            </p:cNvGraphicFramePr>
            <p:nvPr/>
          </p:nvGraphicFramePr>
          <p:xfrm>
            <a:off x="5011" y="1580"/>
            <a:ext cx="273" cy="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17" name="Equation" r:id="rId13" imgW="355320" imgH="177480" progId="Equation.DSMT4">
                    <p:embed/>
                  </p:oleObj>
                </mc:Choice>
                <mc:Fallback>
                  <p:oleObj name="Equation" r:id="rId13" imgW="355320" imgH="17748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11" y="1580"/>
                          <a:ext cx="273" cy="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32496" name="AutoShape 16"/>
            <p:cNvSpPr>
              <a:spLocks noChangeArrowheads="1"/>
            </p:cNvSpPr>
            <p:nvPr/>
          </p:nvSpPr>
          <p:spPr bwMode="auto">
            <a:xfrm>
              <a:off x="4622" y="1629"/>
              <a:ext cx="184" cy="136"/>
            </a:xfrm>
            <a:prstGeom prst="rightArrow">
              <a:avLst>
                <a:gd name="adj1" fmla="val 50000"/>
                <a:gd name="adj2" fmla="val 33824"/>
              </a:avLst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5335466" y="4195764"/>
            <a:ext cx="3323492" cy="719137"/>
            <a:chOff x="3667" y="2633"/>
            <a:chExt cx="2268" cy="453"/>
          </a:xfrm>
        </p:grpSpPr>
        <p:sp>
          <p:nvSpPr>
            <p:cNvPr id="532501" name="Text Box 21"/>
            <p:cNvSpPr txBox="1">
              <a:spLocks noChangeArrowheads="1"/>
            </p:cNvSpPr>
            <p:nvPr/>
          </p:nvSpPr>
          <p:spPr bwMode="auto">
            <a:xfrm>
              <a:off x="3667" y="2633"/>
              <a:ext cx="2268" cy="453"/>
            </a:xfrm>
            <a:prstGeom prst="rect">
              <a:avLst/>
            </a:prstGeom>
            <a:solidFill>
              <a:srgbClr val="3366FF">
                <a:alpha val="30000"/>
              </a:srgbClr>
            </a:solidFill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/>
            <a:lstStyle/>
            <a:p>
              <a:pPr algn="l">
                <a:spcBef>
                  <a:spcPct val="50000"/>
                </a:spcBef>
              </a:pPr>
              <a:r>
                <a:rPr lang="es-ES_tradnl"/>
                <a:t>si </a:t>
              </a:r>
            </a:p>
          </p:txBody>
        </p:sp>
        <p:graphicFrame>
          <p:nvGraphicFramePr>
            <p:cNvPr id="532502" name="Object 22"/>
            <p:cNvGraphicFramePr>
              <a:graphicFrameLocks noChangeAspect="1"/>
            </p:cNvGraphicFramePr>
            <p:nvPr/>
          </p:nvGraphicFramePr>
          <p:xfrm>
            <a:off x="4244" y="2738"/>
            <a:ext cx="1254" cy="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18" name="Equation" r:id="rId15" imgW="1155600" imgH="203040" progId="Equation.DSMT4">
                    <p:embed/>
                  </p:oleObj>
                </mc:Choice>
                <mc:Fallback>
                  <p:oleObj name="Equation" r:id="rId15" imgW="1155600" imgH="20304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4" y="2738"/>
                          <a:ext cx="1254" cy="2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32503" name="Text Box 23"/>
          <p:cNvSpPr txBox="1">
            <a:spLocks noChangeArrowheads="1"/>
          </p:cNvSpPr>
          <p:nvPr/>
        </p:nvSpPr>
        <p:spPr bwMode="auto">
          <a:xfrm>
            <a:off x="5307623" y="5465764"/>
            <a:ext cx="3323492" cy="719137"/>
          </a:xfrm>
          <a:prstGeom prst="rect">
            <a:avLst/>
          </a:prstGeom>
          <a:solidFill>
            <a:srgbClr val="FFCC99">
              <a:alpha val="77000"/>
            </a:srgbClr>
          </a:solidFill>
          <a:ln w="28575">
            <a:noFill/>
            <a:miter lim="800000"/>
            <a:headEnd/>
            <a:tailEnd type="none" w="lg" len="lg"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endParaRPr lang="es-ES_tradnl"/>
          </a:p>
        </p:txBody>
      </p:sp>
      <p:graphicFrame>
        <p:nvGraphicFramePr>
          <p:cNvPr id="532504" name="Object 24"/>
          <p:cNvGraphicFramePr>
            <a:graphicFrameLocks noChangeAspect="1"/>
          </p:cNvGraphicFramePr>
          <p:nvPr/>
        </p:nvGraphicFramePr>
        <p:xfrm>
          <a:off x="5805855" y="5718176"/>
          <a:ext cx="240762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9" name="Equation" r:id="rId17" imgW="1511280" imgH="203040" progId="Equation.DSMT4">
                  <p:embed/>
                </p:oleObj>
              </mc:Choice>
              <mc:Fallback>
                <p:oleObj name="Equation" r:id="rId17" imgW="151128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5855" y="5718176"/>
                        <a:ext cx="2407627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>
                                <a:alpha val="30000"/>
                              </a:srgbClr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32505" name="Picture 25" descr="a6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34815" y="2114550"/>
            <a:ext cx="4953000" cy="4319588"/>
          </a:xfrm>
          <a:prstGeom prst="rect">
            <a:avLst/>
          </a:prstGeom>
          <a:noFill/>
        </p:spPr>
      </p:pic>
      <p:pic>
        <p:nvPicPr>
          <p:cNvPr id="532514" name="Picture 34" descr="a8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34815" y="2114550"/>
            <a:ext cx="4953000" cy="4319588"/>
          </a:xfrm>
          <a:prstGeom prst="rect">
            <a:avLst/>
          </a:prstGeom>
          <a:noFill/>
        </p:spPr>
      </p:pic>
      <p:sp>
        <p:nvSpPr>
          <p:cNvPr id="532506" name="Line 26"/>
          <p:cNvSpPr>
            <a:spLocks noChangeShapeType="1"/>
          </p:cNvSpPr>
          <p:nvPr/>
        </p:nvSpPr>
        <p:spPr bwMode="auto">
          <a:xfrm flipV="1">
            <a:off x="911470" y="6096000"/>
            <a:ext cx="419100" cy="604838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32507" name="Line 27"/>
          <p:cNvSpPr>
            <a:spLocks noChangeShapeType="1"/>
          </p:cNvSpPr>
          <p:nvPr/>
        </p:nvSpPr>
        <p:spPr bwMode="auto">
          <a:xfrm rot="5400000" flipV="1">
            <a:off x="2556486" y="6135933"/>
            <a:ext cx="454025" cy="558311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32508" name="Line 28"/>
          <p:cNvSpPr>
            <a:spLocks noChangeShapeType="1"/>
          </p:cNvSpPr>
          <p:nvPr/>
        </p:nvSpPr>
        <p:spPr bwMode="auto">
          <a:xfrm flipV="1">
            <a:off x="4064977" y="6126164"/>
            <a:ext cx="419100" cy="604837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32512" name="Freeform 32"/>
          <p:cNvSpPr>
            <a:spLocks/>
          </p:cNvSpPr>
          <p:nvPr/>
        </p:nvSpPr>
        <p:spPr bwMode="auto">
          <a:xfrm rot="10800000">
            <a:off x="2971800" y="1830389"/>
            <a:ext cx="1206012" cy="536575"/>
          </a:xfrm>
          <a:custGeom>
            <a:avLst/>
            <a:gdLst/>
            <a:ahLst/>
            <a:cxnLst>
              <a:cxn ang="0">
                <a:pos x="0" y="311"/>
              </a:cxn>
              <a:cxn ang="0">
                <a:pos x="292" y="55"/>
              </a:cxn>
              <a:cxn ang="0">
                <a:pos x="539" y="46"/>
              </a:cxn>
              <a:cxn ang="0">
                <a:pos x="823" y="329"/>
              </a:cxn>
            </a:cxnLst>
            <a:rect l="0" t="0" r="r" b="b"/>
            <a:pathLst>
              <a:path w="823" h="329">
                <a:moveTo>
                  <a:pt x="0" y="311"/>
                </a:moveTo>
                <a:cubicBezTo>
                  <a:pt x="101" y="205"/>
                  <a:pt x="202" y="99"/>
                  <a:pt x="292" y="55"/>
                </a:cubicBezTo>
                <a:cubicBezTo>
                  <a:pt x="382" y="11"/>
                  <a:pt x="451" y="0"/>
                  <a:pt x="539" y="46"/>
                </a:cubicBezTo>
                <a:cubicBezTo>
                  <a:pt x="627" y="92"/>
                  <a:pt x="777" y="279"/>
                  <a:pt x="823" y="329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arrow" w="lg" len="lg"/>
            <a:tailEnd type="arrow" w="lg" len="lg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32510" name="Line 30"/>
          <p:cNvSpPr>
            <a:spLocks noChangeShapeType="1"/>
          </p:cNvSpPr>
          <p:nvPr/>
        </p:nvSpPr>
        <p:spPr bwMode="auto">
          <a:xfrm>
            <a:off x="2612781" y="1857376"/>
            <a:ext cx="0" cy="5000625"/>
          </a:xfrm>
          <a:prstGeom prst="line">
            <a:avLst/>
          </a:prstGeom>
          <a:noFill/>
          <a:ln w="28575" cap="rnd">
            <a:solidFill>
              <a:srgbClr val="6666FF"/>
            </a:solidFill>
            <a:prstDash val="sysDot"/>
            <a:round/>
            <a:headEnd/>
            <a:tailEnd type="none" w="lg" len="lg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32511" name="Freeform 31"/>
          <p:cNvSpPr>
            <a:spLocks/>
          </p:cNvSpPr>
          <p:nvPr/>
        </p:nvSpPr>
        <p:spPr bwMode="auto">
          <a:xfrm>
            <a:off x="1018443" y="1814514"/>
            <a:ext cx="1206011" cy="522287"/>
          </a:xfrm>
          <a:custGeom>
            <a:avLst/>
            <a:gdLst/>
            <a:ahLst/>
            <a:cxnLst>
              <a:cxn ang="0">
                <a:pos x="0" y="311"/>
              </a:cxn>
              <a:cxn ang="0">
                <a:pos x="292" y="55"/>
              </a:cxn>
              <a:cxn ang="0">
                <a:pos x="539" y="46"/>
              </a:cxn>
              <a:cxn ang="0">
                <a:pos x="823" y="329"/>
              </a:cxn>
            </a:cxnLst>
            <a:rect l="0" t="0" r="r" b="b"/>
            <a:pathLst>
              <a:path w="823" h="329">
                <a:moveTo>
                  <a:pt x="0" y="311"/>
                </a:moveTo>
                <a:cubicBezTo>
                  <a:pt x="101" y="205"/>
                  <a:pt x="202" y="99"/>
                  <a:pt x="292" y="55"/>
                </a:cubicBezTo>
                <a:cubicBezTo>
                  <a:pt x="382" y="11"/>
                  <a:pt x="451" y="0"/>
                  <a:pt x="539" y="46"/>
                </a:cubicBezTo>
                <a:cubicBezTo>
                  <a:pt x="627" y="92"/>
                  <a:pt x="777" y="279"/>
                  <a:pt x="823" y="329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arrow" w="lg" len="lg"/>
            <a:tailEnd type="arrow" w="lg" len="lg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32516" name="Rectangle 3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836128" y="687388"/>
            <a:ext cx="5083419" cy="2476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algn="l">
              <a:lnSpc>
                <a:spcPct val="70000"/>
              </a:lnSpc>
            </a:pPr>
            <a:r>
              <a:rPr lang="es-ES_tradnl" b="1"/>
              <a:t>Representación gráfica: Funciones polinómicas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2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32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2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32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2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2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2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2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2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32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32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32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32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32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3" grpId="0" animBg="1"/>
      <p:bldP spid="532512" grpId="0" animBg="1"/>
      <p:bldP spid="532510" grpId="0" animBg="1"/>
      <p:bldP spid="5325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050"/>
            <a:ext cx="8401080" cy="1143000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70C0"/>
                </a:solidFill>
                <a:latin typeface="Comic Sans MS" pitchFamily="66" charset="0"/>
              </a:rPr>
              <a:t>TEMAS </a:t>
            </a:r>
            <a:r>
              <a:rPr lang="es-ES" dirty="0">
                <a:solidFill>
                  <a:srgbClr val="0070C0"/>
                </a:solidFill>
                <a:latin typeface="Comic Sans MS" pitchFamily="66" charset="0"/>
              </a:rPr>
              <a:t>9</a:t>
            </a:r>
            <a:r>
              <a:rPr lang="es-ES" dirty="0" smtClean="0">
                <a:solidFill>
                  <a:srgbClr val="0070C0"/>
                </a:solidFill>
                <a:latin typeface="Comic Sans MS" pitchFamily="66" charset="0"/>
              </a:rPr>
              <a:t>:</a:t>
            </a:r>
            <a:r>
              <a:rPr lang="es-ES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s-ES" dirty="0" smtClean="0">
                <a:solidFill>
                  <a:srgbClr val="002060"/>
                </a:solidFill>
                <a:latin typeface="Comic Sans MS" pitchFamily="66" charset="0"/>
              </a:rPr>
              <a:t>Representación de funciones.</a:t>
            </a:r>
            <a:endParaRPr lang="es-ES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314" y="2143116"/>
            <a:ext cx="8786842" cy="428628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dirty="0" smtClean="0"/>
              <a:t>Dominio.</a:t>
            </a:r>
          </a:p>
          <a:p>
            <a:pPr>
              <a:buNone/>
            </a:pPr>
            <a:r>
              <a:rPr lang="es-ES" dirty="0" smtClean="0"/>
              <a:t>Puntos de corte con los ejes X e Y.</a:t>
            </a:r>
          </a:p>
          <a:p>
            <a:pPr>
              <a:buNone/>
            </a:pPr>
            <a:r>
              <a:rPr lang="es-ES" dirty="0" smtClean="0"/>
              <a:t>Simetrías: función par o impar.</a:t>
            </a:r>
          </a:p>
          <a:p>
            <a:pPr>
              <a:buNone/>
            </a:pPr>
            <a:r>
              <a:rPr lang="es-ES" dirty="0" smtClean="0"/>
              <a:t>Asíntotas: Verticales, horizontal y </a:t>
            </a:r>
            <a:r>
              <a:rPr lang="es-ES" dirty="0" err="1" smtClean="0"/>
              <a:t>oblícua</a:t>
            </a:r>
            <a:r>
              <a:rPr lang="es-ES" dirty="0" smtClean="0"/>
              <a:t>.</a:t>
            </a:r>
          </a:p>
          <a:p>
            <a:pPr>
              <a:buNone/>
            </a:pPr>
            <a:r>
              <a:rPr lang="es-ES" dirty="0" smtClean="0"/>
              <a:t>Signo.</a:t>
            </a:r>
          </a:p>
          <a:p>
            <a:pPr>
              <a:buNone/>
            </a:pPr>
            <a:r>
              <a:rPr lang="es-ES" dirty="0" smtClean="0"/>
              <a:t>1ª derivada y monotonía: crecimiento, decrecimiento, máximos y mínimos relativos.</a:t>
            </a:r>
          </a:p>
          <a:p>
            <a:pPr>
              <a:buNone/>
            </a:pPr>
            <a:r>
              <a:rPr lang="es-ES" dirty="0" smtClean="0"/>
              <a:t>2ª derivada y curvatura: concavidad, convexidad y puntos de inflexión.</a:t>
            </a:r>
          </a:p>
          <a:p>
            <a:pPr>
              <a:buNone/>
            </a:pPr>
            <a:r>
              <a:rPr lang="es-ES" dirty="0" smtClean="0"/>
              <a:t>Ejemplos.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1CD-CD1D-40F3-8DD3-682BF2845A8F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142876" y="-24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600" u="sng" dirty="0" smtClean="0">
                <a:solidFill>
                  <a:srgbClr val="002060"/>
                </a:solidFill>
                <a:latin typeface="Comic Sans MS" pitchFamily="66" charset="0"/>
              </a:rPr>
              <a:t>Dominio</a:t>
            </a: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214282" y="2928934"/>
            <a:ext cx="8745540" cy="2793072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Para hallar el punto de corte con el eje Y sustituimos en la función x = 0 y calculamos y. 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(Puede haber uno o ninguno)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dirty="0" smtClean="0">
                <a:latin typeface="Arial" charset="0"/>
              </a:rPr>
              <a:t>	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Para hallar los puntos de corte con el eje X sustituimos y = 0 y calculamos x. 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(Puede haber cualquier número de cortes)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14282" y="714356"/>
            <a:ext cx="8674102" cy="1408078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El primer paso para representar una función es hallar su </a:t>
            </a:r>
            <a:r>
              <a:rPr lang="es-ES_tradnl" sz="1800" b="1" dirty="0" smtClean="0">
                <a:solidFill>
                  <a:srgbClr val="FF0000"/>
                </a:solidFill>
                <a:latin typeface="Arial" charset="0"/>
              </a:rPr>
              <a:t>dominio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  <a:sym typeface="Symbol" pitchFamily="18" charset="2"/>
              </a:rPr>
              <a:t> puesto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  <a:sym typeface="Symbol" pitchFamily="18" charset="2"/>
              </a:rPr>
              <a:t> que en los puntos que no pertenecen al dominio no habrá que dibujar la función.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42844" y="2214555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600" u="sng" dirty="0" smtClean="0">
                <a:solidFill>
                  <a:srgbClr val="002060"/>
                </a:solidFill>
                <a:latin typeface="Comic Sans MS" pitchFamily="66" charset="0"/>
              </a:rPr>
              <a:t>Puntos de corte con los ejes X e Y</a:t>
            </a: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 autoUpdateAnimBg="0"/>
      <p:bldP spid="7" grpId="0" animBg="1" autoUpdateAnimBg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42844" y="-142900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600" u="sng" dirty="0" smtClean="0">
                <a:solidFill>
                  <a:srgbClr val="002060"/>
                </a:solidFill>
                <a:latin typeface="Comic Sans MS" pitchFamily="66" charset="0"/>
              </a:rPr>
              <a:t>Simetría: función par o impar.</a:t>
            </a:r>
            <a:endParaRPr kumimoji="0" lang="es-ES_tradnl" sz="3600" b="0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14282" y="500042"/>
            <a:ext cx="8745540" cy="2100575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Una función f(x) es </a:t>
            </a:r>
            <a:r>
              <a:rPr lang="es-ES_tradnl" sz="1800" b="1" dirty="0" smtClean="0">
                <a:solidFill>
                  <a:srgbClr val="FF0000"/>
                </a:solidFill>
                <a:latin typeface="Arial" charset="0"/>
              </a:rPr>
              <a:t>PAR o simetría respecto al eje Y 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cuando se verifica que: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	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Una función es </a:t>
            </a:r>
            <a:r>
              <a:rPr lang="es-ES_tradnl" sz="1800" b="1" dirty="0" smtClean="0">
                <a:solidFill>
                  <a:srgbClr val="FF0000"/>
                </a:solidFill>
                <a:latin typeface="Arial" charset="0"/>
              </a:rPr>
              <a:t>IMPAR o simétrica respecto al origen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 cuando se cumple que: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dirty="0" smtClean="0">
                <a:latin typeface="Arial" charset="0"/>
              </a:rPr>
              <a:t>	</a:t>
            </a:r>
            <a:endParaRPr lang="es-ES_tradnl" b="1" dirty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3500430" y="1142984"/>
          <a:ext cx="22320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0" name="Ecuación" r:id="rId3" imgW="876240" imgH="203040" progId="Equation.3">
                  <p:embed/>
                </p:oleObj>
              </mc:Choice>
              <mc:Fallback>
                <p:oleObj name="Ecuación" r:id="rId3" imgW="8762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1142984"/>
                        <a:ext cx="2232025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3387725" y="2000240"/>
          <a:ext cx="24574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1" name="Ecuación" r:id="rId5" imgW="965160" imgH="203040" progId="Equation.3">
                  <p:embed/>
                </p:oleObj>
              </mc:Choice>
              <mc:Fallback>
                <p:oleObj name="Ecuación" r:id="rId5" imgW="9651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7725" y="2000240"/>
                        <a:ext cx="24574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6694" y="2714620"/>
            <a:ext cx="4333868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72000" y="2714648"/>
            <a:ext cx="4357718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42844" y="-142900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600" u="sng" dirty="0" smtClean="0">
                <a:solidFill>
                  <a:srgbClr val="002060"/>
                </a:solidFill>
                <a:latin typeface="Comic Sans MS" pitchFamily="66" charset="0"/>
              </a:rPr>
              <a:t>Asíntotas.</a:t>
            </a:r>
            <a:endParaRPr kumimoji="0" lang="es-ES_tradnl" sz="3600" b="0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14282" y="571480"/>
            <a:ext cx="8674102" cy="507831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Las asíntotas son rectas a las que se va acercando la gráfica de la función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  <a:sym typeface="Symbol" pitchFamily="18" charset="2"/>
              </a:rPr>
              <a:t>.</a:t>
            </a:r>
            <a:endParaRPr lang="es-ES_tradnl" b="1" dirty="0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42844" y="1000109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600" u="sng" dirty="0" smtClean="0">
                <a:solidFill>
                  <a:srgbClr val="002060"/>
                </a:solidFill>
                <a:latin typeface="Comic Sans MS" pitchFamily="66" charset="0"/>
              </a:rPr>
              <a:t>Horizontal.</a:t>
            </a:r>
            <a:endParaRPr kumimoji="0" lang="es-ES_tradnl" sz="3600" b="0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14282" y="1722041"/>
            <a:ext cx="8674102" cy="992579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Sólo puede haber una y su ecuación es </a:t>
            </a:r>
            <a:r>
              <a:rPr lang="es-ES_tradnl" sz="1800" b="1" dirty="0" smtClean="0">
                <a:solidFill>
                  <a:srgbClr val="FF0000"/>
                </a:solidFill>
                <a:latin typeface="Arial" charset="0"/>
              </a:rPr>
              <a:t>y = a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, siendo:</a:t>
            </a:r>
            <a:endParaRPr lang="es-ES_tradnl" b="1" dirty="0" smtClean="0">
              <a:solidFill>
                <a:srgbClr val="3333FF"/>
              </a:solidFill>
              <a:latin typeface="Arial" charset="0"/>
              <a:sym typeface="Symbol" pitchFamily="18" charset="2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6262715" y="1857364"/>
          <a:ext cx="2166937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8" name="Ecuación" r:id="rId3" imgW="850680" imgH="279360" progId="Equation.3">
                  <p:embed/>
                </p:oleObj>
              </mc:Choice>
              <mc:Fallback>
                <p:oleObj name="Ecuación" r:id="rId3" imgW="850680" imgH="2793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2715" y="1857364"/>
                        <a:ext cx="2166937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42844" y="2643182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600" u="sng" dirty="0" smtClean="0">
                <a:solidFill>
                  <a:srgbClr val="002060"/>
                </a:solidFill>
                <a:latin typeface="Comic Sans MS" pitchFamily="66" charset="0"/>
              </a:rPr>
              <a:t>Verticales.</a:t>
            </a:r>
            <a:endParaRPr kumimoji="0" lang="es-ES_tradnl" sz="3600" b="0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14282" y="3357562"/>
            <a:ext cx="8674102" cy="992579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Puede haber varias y su ecuación es </a:t>
            </a:r>
            <a:r>
              <a:rPr lang="es-ES_tradnl" b="1" dirty="0" smtClean="0">
                <a:solidFill>
                  <a:srgbClr val="FF0000"/>
                </a:solidFill>
                <a:latin typeface="Arial" charset="0"/>
              </a:rPr>
              <a:t>x</a:t>
            </a:r>
            <a:r>
              <a:rPr lang="es-ES_tradnl" sz="1800" b="1" dirty="0" smtClean="0">
                <a:solidFill>
                  <a:srgbClr val="FF0000"/>
                </a:solidFill>
                <a:latin typeface="Arial" charset="0"/>
              </a:rPr>
              <a:t> = a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, siendo:</a:t>
            </a:r>
            <a:endParaRPr lang="es-ES_tradnl" b="1" dirty="0" smtClean="0">
              <a:solidFill>
                <a:srgbClr val="3333FF"/>
              </a:solidFill>
              <a:latin typeface="Arial" charset="0"/>
              <a:sym typeface="Symbol" pitchFamily="18" charset="2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6143636" y="3500438"/>
          <a:ext cx="232727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9" name="Ecuación" r:id="rId5" imgW="914400" imgH="279360" progId="Equation.3">
                  <p:embed/>
                </p:oleObj>
              </mc:Choice>
              <mc:Fallback>
                <p:oleObj name="Ecuación" r:id="rId5" imgW="914400" imgH="2793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6" y="3500438"/>
                        <a:ext cx="2327275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142876" y="4214818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600" u="sng" dirty="0" smtClean="0">
                <a:solidFill>
                  <a:srgbClr val="002060"/>
                </a:solidFill>
                <a:latin typeface="Comic Sans MS" pitchFamily="66" charset="0"/>
              </a:rPr>
              <a:t>Oblicua.</a:t>
            </a:r>
            <a:endParaRPr kumimoji="0" lang="es-ES_tradnl" sz="3600" b="0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14282" y="4857760"/>
            <a:ext cx="8674102" cy="1892826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Puede haber una cuando no hay horizontal y su ecuación es </a:t>
            </a:r>
            <a:r>
              <a:rPr lang="es-ES_tradnl" sz="1800" b="1" dirty="0" smtClean="0">
                <a:solidFill>
                  <a:srgbClr val="FF0000"/>
                </a:solidFill>
                <a:latin typeface="Arial" charset="0"/>
              </a:rPr>
              <a:t> y = </a:t>
            </a:r>
            <a:r>
              <a:rPr lang="es-ES_tradnl" sz="1800" b="1" dirty="0" err="1" smtClean="0">
                <a:solidFill>
                  <a:srgbClr val="FF0000"/>
                </a:solidFill>
                <a:latin typeface="Arial" charset="0"/>
              </a:rPr>
              <a:t>m·x</a:t>
            </a:r>
            <a:r>
              <a:rPr lang="es-ES_tradnl" sz="1800" b="1" dirty="0" smtClean="0">
                <a:solidFill>
                  <a:srgbClr val="FF0000"/>
                </a:solidFill>
                <a:latin typeface="Arial" charset="0"/>
              </a:rPr>
              <a:t> + n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, siendo: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  <a:sym typeface="Symbol" pitchFamily="18" charset="2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  <a:sym typeface="Symbol" pitchFamily="18" charset="2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1500166" y="5499122"/>
          <a:ext cx="5527675" cy="100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0" name="Ecuación" r:id="rId7" imgW="2171520" imgH="393480" progId="Equation.3">
                  <p:embed/>
                </p:oleObj>
              </mc:Choice>
              <mc:Fallback>
                <p:oleObj name="Ecuación" r:id="rId7" imgW="217152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5499122"/>
                        <a:ext cx="5527675" cy="1001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7" grpId="0"/>
      <p:bldP spid="8" grpId="0" animBg="1" autoUpdateAnimBg="0"/>
      <p:bldP spid="10" grpId="0"/>
      <p:bldP spid="11" grpId="0" animBg="1" autoUpdateAnimBg="0"/>
      <p:bldP spid="13" grpId="0"/>
      <p:bldP spid="1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71414"/>
            <a:ext cx="4929222" cy="3696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2928934"/>
            <a:ext cx="514353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1406" y="428604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Crecimiento</a:t>
            </a:r>
            <a:r>
              <a:rPr kumimoji="0" lang="es-ES_tradnl" sz="3600" b="0" i="0" u="sng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y decrecimiento</a:t>
            </a: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14282" y="1071546"/>
            <a:ext cx="8745540" cy="1546577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La derivada de una función f’(x) nos va a decir en que intervalos la función de la que procede, f(x), es creciente o decreciente:</a:t>
            </a: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2643174" y="1571612"/>
          <a:ext cx="3760788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6" name="Ecuación" r:id="rId3" imgW="1726920" imgH="431640" progId="Equation.3">
                  <p:embed/>
                </p:oleObj>
              </mc:Choice>
              <mc:Fallback>
                <p:oleObj name="Ecuación" r:id="rId3" imgW="172692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1571612"/>
                        <a:ext cx="3760788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1406" y="2500306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Máximos y mínimos relativos.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14282" y="3214687"/>
            <a:ext cx="6786610" cy="716222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	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La derivada de una función f’(x) nos va a decir en que puntos puede haber máximos o mínimos relativos, pues en ellos se verifica que:</a:t>
            </a: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6995889" y="3214686"/>
          <a:ext cx="2076705" cy="690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7" name="Ecuación" r:id="rId5" imgW="609480" imgH="203040" progId="Equation.3">
                  <p:embed/>
                </p:oleObj>
              </mc:Choice>
              <mc:Fallback>
                <p:oleObj name="Ecuación" r:id="rId5" imgW="6094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5889" y="3214686"/>
                        <a:ext cx="2076705" cy="6905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42844" y="-71461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600" u="sng" dirty="0" smtClean="0">
                <a:solidFill>
                  <a:srgbClr val="002060"/>
                </a:solidFill>
                <a:latin typeface="Comic Sans MS" pitchFamily="66" charset="0"/>
              </a:rPr>
              <a:t>1ª derivada y monotonía.</a:t>
            </a:r>
            <a:endParaRPr kumimoji="0" lang="es-ES_tradnl" sz="3600" b="0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214282" y="4071942"/>
            <a:ext cx="8643998" cy="1906676"/>
          </a:xfrm>
          <a:prstGeom prst="rect">
            <a:avLst/>
          </a:prstGeom>
          <a:solidFill>
            <a:srgbClr val="FFFF66"/>
          </a:solidFill>
          <a:ln w="38100">
            <a:solidFill>
              <a:srgbClr val="66CC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/>
              <a:t>	</a:t>
            </a:r>
            <a:endParaRPr lang="es-ES_tradnl" b="1" dirty="0" smtClean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En los </a:t>
            </a:r>
            <a:r>
              <a:rPr lang="es-ES_tradnl" b="1" dirty="0" smtClean="0">
                <a:solidFill>
                  <a:srgbClr val="FF0000"/>
                </a:solidFill>
              </a:rPr>
              <a:t>máximos</a:t>
            </a:r>
            <a:r>
              <a:rPr lang="es-ES_tradnl" b="1" dirty="0" smtClean="0"/>
              <a:t> la función pasa de crecer a decrecer luego la derivada pasará de ser positiva a ser negativa.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En los </a:t>
            </a:r>
            <a:r>
              <a:rPr lang="es-ES_tradnl" b="1" dirty="0" smtClean="0">
                <a:solidFill>
                  <a:srgbClr val="FF0000"/>
                </a:solidFill>
              </a:rPr>
              <a:t>mínimos</a:t>
            </a:r>
            <a:r>
              <a:rPr lang="es-ES_tradnl" b="1" dirty="0" smtClean="0"/>
              <a:t> la función pasa de decrecer a crecer luego la derivada pasará de ser negativa a ser positiva 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 autoUpdateAnimBg="0"/>
      <p:bldP spid="8" grpId="0"/>
      <p:bldP spid="9" grpId="0" animBg="1" autoUpdateAnimBg="0"/>
      <p:bldP spid="1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15134"/>
            <a:ext cx="2133600" cy="365125"/>
          </a:xfrm>
        </p:spPr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421461"/>
            <a:ext cx="2895600" cy="365125"/>
          </a:xfrm>
        </p:spPr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42844" y="-142900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Curvatura.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42844" y="500042"/>
            <a:ext cx="8745540" cy="2239074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La 2ª derivada de una función f’’(x), que es la derivada de la 1ª derivada, nos va a decir si la función es cóncava o convexa: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2285984" y="1571612"/>
          <a:ext cx="4776642" cy="1142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9" name="Ecuación" r:id="rId3" imgW="1803240" imgH="431640" progId="Equation.3">
                  <p:embed/>
                </p:oleObj>
              </mc:Choice>
              <mc:Fallback>
                <p:oleObj name="Ecuación" r:id="rId3" imgW="180324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1571612"/>
                        <a:ext cx="4776642" cy="11429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42844" y="2571744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600" u="sng" dirty="0" smtClean="0">
                <a:solidFill>
                  <a:srgbClr val="002060"/>
                </a:solidFill>
                <a:latin typeface="Comic Sans MS" pitchFamily="66" charset="0"/>
              </a:rPr>
              <a:t>P</a:t>
            </a: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unto</a:t>
            </a:r>
            <a:r>
              <a:rPr kumimoji="0" lang="es-ES_tradnl" sz="3600" b="0" i="0" u="sng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de inflexión</a:t>
            </a: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42844" y="3235368"/>
            <a:ext cx="8745540" cy="1408078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Es cuando la función pasa de ser cóncava a convexa o al revés, es decir, cuando hay un cambio de curvatura y se verifica que en los puntos de inflexión: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3432175" y="3952884"/>
          <a:ext cx="2205038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Ecuación" r:id="rId5" imgW="647640" imgH="203040" progId="Equation.3">
                  <p:embed/>
                </p:oleObj>
              </mc:Choice>
              <mc:Fallback>
                <p:oleObj name="Ecuación" r:id="rId5" imgW="6476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2175" y="3952884"/>
                        <a:ext cx="2205038" cy="69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42844" y="4741411"/>
            <a:ext cx="8715436" cy="2045175"/>
          </a:xfrm>
          <a:prstGeom prst="rect">
            <a:avLst/>
          </a:prstGeom>
          <a:solidFill>
            <a:srgbClr val="FFFF66"/>
          </a:solidFill>
          <a:ln w="38100">
            <a:solidFill>
              <a:srgbClr val="66CC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/>
              <a:t>	</a:t>
            </a:r>
            <a:endParaRPr lang="es-ES_tradnl" b="1" dirty="0" smtClean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Con la segunda derivada también podemos clasificar los puntos en los que la primera derivada es cero, para saber si son máximos o mínimos relativos: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2000232" y="5598667"/>
          <a:ext cx="4831060" cy="1011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Ecuación" r:id="rId7" imgW="2044440" imgH="431640" progId="Equation.3">
                  <p:embed/>
                </p:oleObj>
              </mc:Choice>
              <mc:Fallback>
                <p:oleObj name="Ecuación" r:id="rId7" imgW="204444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5598667"/>
                        <a:ext cx="4831060" cy="10112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 autoUpdateAnimBg="0"/>
      <p:bldP spid="8" grpId="0"/>
      <p:bldP spid="9" grpId="0" animBg="1" autoUpdateAnimBg="0"/>
      <p:bldP spid="1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988911" y="687388"/>
            <a:ext cx="5083419" cy="2476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algn="l">
              <a:lnSpc>
                <a:spcPct val="70000"/>
              </a:lnSpc>
            </a:pPr>
            <a:r>
              <a:rPr lang="es-ES_tradnl" b="1" dirty="0"/>
              <a:t>Representación gráfica: Funciones </a:t>
            </a:r>
            <a:r>
              <a:rPr lang="es-ES_tradnl" b="1" dirty="0" err="1"/>
              <a:t>polinómicas</a:t>
            </a:r>
            <a:endParaRPr lang="es-ES_tradnl" b="1" dirty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50936" y="1185867"/>
            <a:ext cx="5888992" cy="409576"/>
            <a:chOff x="202" y="783"/>
            <a:chExt cx="3654" cy="258"/>
          </a:xfrm>
        </p:grpSpPr>
        <p:sp>
          <p:nvSpPr>
            <p:cNvPr id="519171" name="Text Box 3"/>
            <p:cNvSpPr txBox="1">
              <a:spLocks noChangeArrowheads="1"/>
            </p:cNvSpPr>
            <p:nvPr/>
          </p:nvSpPr>
          <p:spPr bwMode="auto">
            <a:xfrm>
              <a:off x="202" y="783"/>
              <a:ext cx="3654" cy="233"/>
            </a:xfrm>
            <a:prstGeom prst="rect">
              <a:avLst/>
            </a:prstGeom>
            <a:solidFill>
              <a:srgbClr val="FFFFCC"/>
            </a:solidFill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s-ES_tradnl" sz="1800">
                  <a:latin typeface="Arial" charset="0"/>
                </a:rPr>
                <a:t>Vamos a dibujar la gráfica de la función</a:t>
              </a:r>
              <a:r>
                <a:rPr lang="es-ES_tradnl">
                  <a:solidFill>
                    <a:schemeClr val="bg1"/>
                  </a:solidFill>
                </a:rPr>
                <a:t>                </a:t>
              </a:r>
              <a:endParaRPr lang="es-ES_tradnl"/>
            </a:p>
          </p:txBody>
        </p:sp>
        <p:graphicFrame>
          <p:nvGraphicFramePr>
            <p:cNvPr id="519179" name="Object 11"/>
            <p:cNvGraphicFramePr>
              <a:graphicFrameLocks noChangeAspect="1"/>
            </p:cNvGraphicFramePr>
            <p:nvPr/>
          </p:nvGraphicFramePr>
          <p:xfrm>
            <a:off x="2768" y="785"/>
            <a:ext cx="1034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65" name="Equation" r:id="rId3" imgW="927000" imgH="228600" progId="Equation.DSMT4">
                    <p:embed/>
                  </p:oleObj>
                </mc:Choice>
                <mc:Fallback>
                  <p:oleObj name="Equation" r:id="rId3" imgW="927000" imgH="22860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8" y="785"/>
                          <a:ext cx="1034" cy="2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9181" name="Text Box 13"/>
          <p:cNvSpPr txBox="1">
            <a:spLocks noChangeArrowheads="1"/>
          </p:cNvSpPr>
          <p:nvPr/>
        </p:nvSpPr>
        <p:spPr bwMode="auto">
          <a:xfrm>
            <a:off x="6105556" y="975584"/>
            <a:ext cx="2895600" cy="881780"/>
          </a:xfrm>
          <a:prstGeom prst="rect">
            <a:avLst/>
          </a:prstGeom>
          <a:solidFill>
            <a:srgbClr val="99CCFF">
              <a:alpha val="62000"/>
            </a:srgbClr>
          </a:solidFill>
          <a:ln w="28575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l">
              <a:lnSpc>
                <a:spcPct val="95000"/>
              </a:lnSpc>
            </a:pPr>
            <a:r>
              <a:rPr lang="es-ES_tradnl" sz="1800">
                <a:latin typeface="Arial" charset="0"/>
              </a:rPr>
              <a:t>El dominio es R, es continua</a:t>
            </a:r>
          </a:p>
          <a:p>
            <a:pPr algn="l">
              <a:lnSpc>
                <a:spcPct val="95000"/>
              </a:lnSpc>
            </a:pPr>
            <a:r>
              <a:rPr lang="es-ES_tradnl" sz="1800">
                <a:latin typeface="Arial" charset="0"/>
              </a:rPr>
              <a:t>y no tiene asíntotas.</a:t>
            </a:r>
          </a:p>
        </p:txBody>
      </p:sp>
      <p:pic>
        <p:nvPicPr>
          <p:cNvPr id="519182" name="Picture 14" descr="a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627" y="2122488"/>
            <a:ext cx="4953000" cy="4318000"/>
          </a:xfrm>
          <a:prstGeom prst="rect">
            <a:avLst/>
          </a:prstGeom>
          <a:noFill/>
        </p:spPr>
      </p:pic>
      <p:sp>
        <p:nvSpPr>
          <p:cNvPr id="519183" name="Text Box 15"/>
          <p:cNvSpPr txBox="1">
            <a:spLocks noChangeArrowheads="1"/>
          </p:cNvSpPr>
          <p:nvPr/>
        </p:nvSpPr>
        <p:spPr bwMode="auto">
          <a:xfrm>
            <a:off x="5096608" y="1976438"/>
            <a:ext cx="1905000" cy="646331"/>
          </a:xfrm>
          <a:prstGeom prst="rect">
            <a:avLst/>
          </a:prstGeom>
          <a:solidFill>
            <a:srgbClr val="FF9900">
              <a:alpha val="64000"/>
            </a:srgbClr>
          </a:solidFill>
          <a:ln w="28575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800">
                <a:latin typeface="Arial" charset="0"/>
              </a:rPr>
              <a:t>1. Puntos de corte</a:t>
            </a:r>
          </a:p>
        </p:txBody>
      </p:sp>
      <p:sp>
        <p:nvSpPr>
          <p:cNvPr id="519184" name="Text Box 16"/>
          <p:cNvSpPr txBox="1">
            <a:spLocks noChangeArrowheads="1"/>
          </p:cNvSpPr>
          <p:nvPr/>
        </p:nvSpPr>
        <p:spPr bwMode="auto">
          <a:xfrm>
            <a:off x="5124450" y="4035426"/>
            <a:ext cx="1487365" cy="366713"/>
          </a:xfrm>
          <a:prstGeom prst="rect">
            <a:avLst/>
          </a:prstGeom>
          <a:solidFill>
            <a:srgbClr val="FF9900">
              <a:alpha val="64000"/>
            </a:srgbClr>
          </a:solidFill>
          <a:ln w="28575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800">
                <a:latin typeface="Arial" charset="0"/>
              </a:rPr>
              <a:t>2. Simetrías</a:t>
            </a:r>
          </a:p>
        </p:txBody>
      </p:sp>
      <p:sp>
        <p:nvSpPr>
          <p:cNvPr id="519185" name="Text Box 17"/>
          <p:cNvSpPr txBox="1">
            <a:spLocks noChangeArrowheads="1"/>
          </p:cNvSpPr>
          <p:nvPr/>
        </p:nvSpPr>
        <p:spPr bwMode="auto">
          <a:xfrm>
            <a:off x="5152293" y="5780088"/>
            <a:ext cx="1821474" cy="641350"/>
          </a:xfrm>
          <a:prstGeom prst="rect">
            <a:avLst/>
          </a:prstGeom>
          <a:solidFill>
            <a:srgbClr val="FF9900">
              <a:alpha val="64000"/>
            </a:srgbClr>
          </a:solidFill>
          <a:ln w="28575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800">
                <a:latin typeface="Arial" charset="0"/>
              </a:rPr>
              <a:t>3. Límites en el infinito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139105" y="2568576"/>
            <a:ext cx="2476500" cy="390525"/>
            <a:chOff x="3579" y="1618"/>
            <a:chExt cx="1690" cy="246"/>
          </a:xfrm>
        </p:grpSpPr>
        <p:sp>
          <p:nvSpPr>
            <p:cNvPr id="519186" name="Text Box 18"/>
            <p:cNvSpPr txBox="1">
              <a:spLocks noChangeArrowheads="1"/>
            </p:cNvSpPr>
            <p:nvPr/>
          </p:nvSpPr>
          <p:spPr bwMode="auto">
            <a:xfrm>
              <a:off x="3579" y="1618"/>
              <a:ext cx="1243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s-ES_tradnl"/>
                <a:t>Eje Y:</a:t>
              </a:r>
            </a:p>
          </p:txBody>
        </p:sp>
        <p:graphicFrame>
          <p:nvGraphicFramePr>
            <p:cNvPr id="519190" name="Object 22"/>
            <p:cNvGraphicFramePr>
              <a:graphicFrameLocks noChangeAspect="1"/>
            </p:cNvGraphicFramePr>
            <p:nvPr/>
          </p:nvGraphicFramePr>
          <p:xfrm>
            <a:off x="4072" y="1637"/>
            <a:ext cx="1197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66" name="Equation" r:id="rId6" imgW="1206360" imgH="228600" progId="Equation.DSMT4">
                    <p:embed/>
                  </p:oleObj>
                </mc:Choice>
                <mc:Fallback>
                  <p:oleObj name="Equation" r:id="rId6" imgW="1206360" imgH="22860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2" y="1637"/>
                          <a:ext cx="1197" cy="22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7785589" y="2647951"/>
            <a:ext cx="808892" cy="320675"/>
            <a:chOff x="5313" y="1668"/>
            <a:chExt cx="552" cy="202"/>
          </a:xfrm>
        </p:grpSpPr>
        <p:sp>
          <p:nvSpPr>
            <p:cNvPr id="519191" name="AutoShape 23"/>
            <p:cNvSpPr>
              <a:spLocks noChangeArrowheads="1"/>
            </p:cNvSpPr>
            <p:nvPr/>
          </p:nvSpPr>
          <p:spPr bwMode="auto">
            <a:xfrm>
              <a:off x="5313" y="1682"/>
              <a:ext cx="184" cy="136"/>
            </a:xfrm>
            <a:prstGeom prst="rightArrow">
              <a:avLst>
                <a:gd name="adj1" fmla="val 50000"/>
                <a:gd name="adj2" fmla="val 33824"/>
              </a:avLst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graphicFrame>
          <p:nvGraphicFramePr>
            <p:cNvPr id="519193" name="Object 25"/>
            <p:cNvGraphicFramePr>
              <a:graphicFrameLocks noChangeAspect="1"/>
            </p:cNvGraphicFramePr>
            <p:nvPr/>
          </p:nvGraphicFramePr>
          <p:xfrm>
            <a:off x="5512" y="1668"/>
            <a:ext cx="353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67" name="Equation" r:id="rId8" imgW="355320" imgH="203040" progId="Equation.DSMT4">
                    <p:embed/>
                  </p:oleObj>
                </mc:Choice>
                <mc:Fallback>
                  <p:oleObj name="Equation" r:id="rId8" imgW="355320" imgH="20304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12" y="1668"/>
                          <a:ext cx="353" cy="2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5153758" y="3313113"/>
            <a:ext cx="2595196" cy="406400"/>
            <a:chOff x="3517" y="2087"/>
            <a:chExt cx="1771" cy="256"/>
          </a:xfrm>
        </p:grpSpPr>
        <p:sp>
          <p:nvSpPr>
            <p:cNvPr id="519197" name="Text Box 29"/>
            <p:cNvSpPr txBox="1">
              <a:spLocks noChangeArrowheads="1"/>
            </p:cNvSpPr>
            <p:nvPr/>
          </p:nvSpPr>
          <p:spPr bwMode="auto">
            <a:xfrm>
              <a:off x="3517" y="2087"/>
              <a:ext cx="1243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s-ES_tradnl"/>
                <a:t>Eje X:</a:t>
              </a:r>
            </a:p>
          </p:txBody>
        </p:sp>
        <p:graphicFrame>
          <p:nvGraphicFramePr>
            <p:cNvPr id="519198" name="Object 30"/>
            <p:cNvGraphicFramePr>
              <a:graphicFrameLocks noChangeAspect="1"/>
            </p:cNvGraphicFramePr>
            <p:nvPr/>
          </p:nvGraphicFramePr>
          <p:xfrm>
            <a:off x="4016" y="2116"/>
            <a:ext cx="1272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68" name="Equation" r:id="rId10" imgW="1282680" imgH="228600" progId="Equation.DSMT4">
                    <p:embed/>
                  </p:oleObj>
                </mc:Choice>
                <mc:Fallback>
                  <p:oleObj name="Equation" r:id="rId10" imgW="1282680" imgH="22860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16" y="2116"/>
                          <a:ext cx="1272" cy="22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7782659" y="2724151"/>
            <a:ext cx="1251438" cy="1433513"/>
            <a:chOff x="5311" y="1716"/>
            <a:chExt cx="854" cy="903"/>
          </a:xfrm>
        </p:grpSpPr>
        <p:sp>
          <p:nvSpPr>
            <p:cNvPr id="519192" name="AutoShape 24"/>
            <p:cNvSpPr>
              <a:spLocks noChangeArrowheads="1"/>
            </p:cNvSpPr>
            <p:nvPr/>
          </p:nvSpPr>
          <p:spPr bwMode="auto">
            <a:xfrm>
              <a:off x="5311" y="2178"/>
              <a:ext cx="184" cy="136"/>
            </a:xfrm>
            <a:prstGeom prst="rightArrow">
              <a:avLst>
                <a:gd name="adj1" fmla="val 50000"/>
                <a:gd name="adj2" fmla="val 33824"/>
              </a:avLst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9201" name="Text Box 33"/>
            <p:cNvSpPr txBox="1">
              <a:spLocks noChangeArrowheads="1"/>
            </p:cNvSpPr>
            <p:nvPr/>
          </p:nvSpPr>
          <p:spPr bwMode="auto">
            <a:xfrm>
              <a:off x="5372" y="1716"/>
              <a:ext cx="521" cy="90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8800">
                  <a:solidFill>
                    <a:srgbClr val="FF0000"/>
                  </a:solidFill>
                </a:rPr>
                <a:t>{</a:t>
              </a:r>
            </a:p>
          </p:txBody>
        </p:sp>
        <p:graphicFrame>
          <p:nvGraphicFramePr>
            <p:cNvPr id="519203" name="Object 35"/>
            <p:cNvGraphicFramePr>
              <a:graphicFrameLocks noChangeAspect="1"/>
            </p:cNvGraphicFramePr>
            <p:nvPr/>
          </p:nvGraphicFramePr>
          <p:xfrm>
            <a:off x="5707" y="1907"/>
            <a:ext cx="458" cy="6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69" name="Equation" r:id="rId12" imgW="444240" imgH="660240" progId="Equation.DSMT4">
                    <p:embed/>
                  </p:oleObj>
                </mc:Choice>
                <mc:Fallback>
                  <p:oleObj name="Equation" r:id="rId12" imgW="444240" imgH="66024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07" y="1907"/>
                          <a:ext cx="458" cy="6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19207" name="Object 39"/>
          <p:cNvGraphicFramePr>
            <a:graphicFrameLocks noChangeAspect="1"/>
          </p:cNvGraphicFramePr>
          <p:nvPr/>
        </p:nvGraphicFramePr>
        <p:xfrm>
          <a:off x="5024805" y="4570413"/>
          <a:ext cx="3930162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0" name="Equation" r:id="rId14" imgW="2705040" imgH="228600" progId="Equation.DSMT4">
                  <p:embed/>
                </p:oleObj>
              </mc:Choice>
              <mc:Fallback>
                <p:oleObj name="Equation" r:id="rId14" imgW="27050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805" y="4570413"/>
                        <a:ext cx="3930162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9208" name="Object 40"/>
          <p:cNvGraphicFramePr>
            <a:graphicFrameLocks noChangeAspect="1"/>
          </p:cNvGraphicFramePr>
          <p:nvPr/>
        </p:nvGraphicFramePr>
        <p:xfrm>
          <a:off x="7159870" y="5621338"/>
          <a:ext cx="1737946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1" name="Equation" r:id="rId16" imgW="1091880" imgH="583920" progId="Equation.DSMT4">
                  <p:embed/>
                </p:oleObj>
              </mc:Choice>
              <mc:Fallback>
                <p:oleObj name="Equation" r:id="rId16" imgW="1091880" imgH="5839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870" y="5621338"/>
                        <a:ext cx="1737946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9209" name="Text Box 41"/>
          <p:cNvSpPr txBox="1">
            <a:spLocks noChangeArrowheads="1"/>
          </p:cNvSpPr>
          <p:nvPr/>
        </p:nvSpPr>
        <p:spPr bwMode="auto">
          <a:xfrm>
            <a:off x="5221166" y="5168900"/>
            <a:ext cx="1393580" cy="369332"/>
          </a:xfrm>
          <a:prstGeom prst="rect">
            <a:avLst/>
          </a:prstGeom>
          <a:solidFill>
            <a:srgbClr val="008000">
              <a:alpha val="74001"/>
            </a:srgbClr>
          </a:solidFill>
          <a:ln w="28575">
            <a:solidFill>
              <a:schemeClr val="bg1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800">
                <a:latin typeface="Arial" charset="0"/>
              </a:rPr>
              <a:t>IMPAR</a:t>
            </a:r>
          </a:p>
        </p:txBody>
      </p:sp>
      <p:pic>
        <p:nvPicPr>
          <p:cNvPr id="519210" name="Picture 42" descr="a2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21627" y="2117725"/>
            <a:ext cx="4953000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9211" name="Picture 43" descr="a3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21627" y="2114550"/>
            <a:ext cx="4953000" cy="4319588"/>
          </a:xfrm>
          <a:prstGeom prst="rect">
            <a:avLst/>
          </a:prstGeom>
          <a:noFill/>
        </p:spPr>
      </p:pic>
      <p:pic>
        <p:nvPicPr>
          <p:cNvPr id="519212" name="Picture 44" descr="a4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21627" y="2114550"/>
            <a:ext cx="4953000" cy="4319588"/>
          </a:xfrm>
          <a:prstGeom prst="rect">
            <a:avLst/>
          </a:prstGeom>
          <a:noFill/>
        </p:spPr>
      </p:pic>
      <p:sp>
        <p:nvSpPr>
          <p:cNvPr id="30" name="Rectangle 2"/>
          <p:cNvSpPr txBox="1">
            <a:spLocks noChangeArrowheads="1"/>
          </p:cNvSpPr>
          <p:nvPr/>
        </p:nvSpPr>
        <p:spPr>
          <a:xfrm>
            <a:off x="142876" y="-71462"/>
            <a:ext cx="8786842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Ejemplos.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9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19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9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9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19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19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19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19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0" grpId="0" build="p"/>
      <p:bldP spid="519181" grpId="0" animBg="1"/>
      <p:bldP spid="519183" grpId="0" animBg="1"/>
      <p:bldP spid="519184" grpId="0" animBg="1"/>
      <p:bldP spid="519185" grpId="0" animBg="1"/>
      <p:bldP spid="519209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</TotalTime>
  <Words>298</Words>
  <Application>Microsoft Office PowerPoint</Application>
  <PresentationFormat>Presentación en pantalla (4:3)</PresentationFormat>
  <Paragraphs>100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Calibri</vt:lpstr>
      <vt:lpstr>Comic Sans MS</vt:lpstr>
      <vt:lpstr>Symbol</vt:lpstr>
      <vt:lpstr>Tema de Office</vt:lpstr>
      <vt:lpstr>Ecuación</vt:lpstr>
      <vt:lpstr>Equation</vt:lpstr>
      <vt:lpstr>MATEMÁTICAS APLICADAS A LAS CIENCIAS SOCIALES I 1º BTO A</vt:lpstr>
      <vt:lpstr>TEMAS 9: Representación de funciones.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FÍSICA Y QUÍMICA 4º ESO</dc:title>
  <dc:creator>Juanan</dc:creator>
  <cp:lastModifiedBy>Juanan</cp:lastModifiedBy>
  <cp:revision>299</cp:revision>
  <dcterms:created xsi:type="dcterms:W3CDTF">2010-06-30T16:10:23Z</dcterms:created>
  <dcterms:modified xsi:type="dcterms:W3CDTF">2020-07-16T09:56:02Z</dcterms:modified>
</cp:coreProperties>
</file>