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8" r:id="rId3"/>
    <p:sldId id="260" r:id="rId4"/>
    <p:sldId id="261" r:id="rId5"/>
    <p:sldId id="262" r:id="rId6"/>
    <p:sldId id="263" r:id="rId7"/>
    <p:sldId id="271" r:id="rId8"/>
    <p:sldId id="264" r:id="rId9"/>
    <p:sldId id="267" r:id="rId10"/>
    <p:sldId id="269" r:id="rId11"/>
    <p:sldId id="268" r:id="rId12"/>
    <p:sldId id="270" r:id="rId13"/>
    <p:sldId id="272" r:id="rId1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23" autoAdjust="0"/>
    <p:restoredTop sz="94660"/>
  </p:normalViewPr>
  <p:slideViewPr>
    <p:cSldViewPr>
      <p:cViewPr varScale="1">
        <p:scale>
          <a:sx n="70" d="100"/>
          <a:sy n="70" d="100"/>
        </p:scale>
        <p:origin x="105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5" Type="http://schemas.openxmlformats.org/officeDocument/2006/relationships/image" Target="../media/image26.wmf"/><Relationship Id="rId4" Type="http://schemas.openxmlformats.org/officeDocument/2006/relationships/image" Target="../media/image2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8182381-32A6-46CE-AD6E-32DDFA6C57A8}" type="datetimeFigureOut">
              <a:rPr lang="es-ES" smtClean="0"/>
              <a:pPr/>
              <a:t>22/07/2020</a:t>
            </a:fld>
            <a:endParaRPr lang="es-ES" dirty="0"/>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02F2E73-C117-4C90-B6CD-253705E7EE77}" type="slidenum">
              <a:rPr lang="es-ES" smtClean="0"/>
              <a:pPr/>
              <a:t>‹Nº›</a:t>
            </a:fld>
            <a:endParaRPr lang="es-ES" dirty="0"/>
          </a:p>
        </p:txBody>
      </p:sp>
    </p:spTree>
    <p:extLst>
      <p:ext uri="{BB962C8B-B14F-4D97-AF65-F5344CB8AC3E}">
        <p14:creationId xmlns:p14="http://schemas.microsoft.com/office/powerpoint/2010/main" val="4221108464"/>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A0408-1C65-4399-A0A3-9F706BDD6BA5}" type="datetimeFigureOut">
              <a:rPr lang="es-ES" smtClean="0"/>
              <a:pPr/>
              <a:t>22/07/2020</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DE051B-0007-449A-9CFD-F04169EC9F1B}" type="slidenum">
              <a:rPr lang="es-ES" smtClean="0"/>
              <a:pPr/>
              <a:t>‹Nº›</a:t>
            </a:fld>
            <a:endParaRPr lang="es-ES" dirty="0"/>
          </a:p>
        </p:txBody>
      </p:sp>
    </p:spTree>
    <p:extLst>
      <p:ext uri="{BB962C8B-B14F-4D97-AF65-F5344CB8AC3E}">
        <p14:creationId xmlns:p14="http://schemas.microsoft.com/office/powerpoint/2010/main" val="4030573641"/>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6" name="5 Marcador de fecha"/>
          <p:cNvSpPr>
            <a:spLocks noGrp="1"/>
          </p:cNvSpPr>
          <p:nvPr>
            <p:ph type="dt" idx="10"/>
          </p:nvPr>
        </p:nvSpPr>
        <p:spPr/>
        <p:txBody>
          <a:bodyPr/>
          <a:lstStyle/>
          <a:p>
            <a:fld id="{997A0408-1C65-4399-A0A3-9F706BDD6BA5}" type="datetimeFigureOut">
              <a:rPr lang="es-ES" smtClean="0"/>
              <a:pPr/>
              <a:t>22/07/2020</a:t>
            </a:fld>
            <a:endParaRPr lang="es-ES" dirty="0"/>
          </a:p>
        </p:txBody>
      </p:sp>
    </p:spTree>
    <p:extLst>
      <p:ext uri="{BB962C8B-B14F-4D97-AF65-F5344CB8AC3E}">
        <p14:creationId xmlns:p14="http://schemas.microsoft.com/office/powerpoint/2010/main" val="1964075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3AA48AD5-0601-404F-A354-EA1CAE8ADE85}" type="datetime1">
              <a:rPr lang="es-ES" smtClean="0"/>
              <a:pPr/>
              <a:t>22/07/2020</a:t>
            </a:fld>
            <a:endParaRPr lang="es-ES" dirty="0"/>
          </a:p>
        </p:txBody>
      </p:sp>
      <p:sp>
        <p:nvSpPr>
          <p:cNvPr id="5" name="4 Marcador de pie de página"/>
          <p:cNvSpPr>
            <a:spLocks noGrp="1"/>
          </p:cNvSpPr>
          <p:nvPr>
            <p:ph type="ftr" sz="quarter" idx="11"/>
          </p:nvPr>
        </p:nvSpPr>
        <p:spPr/>
        <p:txBody>
          <a:bodyPr/>
          <a:lstStyle/>
          <a:p>
            <a:r>
              <a:rPr lang="es-ES" dirty="0" smtClean="0"/>
              <a:t>Juan Antonio Romano Largo</a:t>
            </a:r>
            <a:endParaRPr lang="es-ES" dirty="0"/>
          </a:p>
        </p:txBody>
      </p:sp>
      <p:sp>
        <p:nvSpPr>
          <p:cNvPr id="6" name="5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D5501CD-CD1D-40F3-8DD3-682BF2845A8F}" type="datetime1">
              <a:rPr lang="es-ES" smtClean="0"/>
              <a:pPr/>
              <a:t>22/07/2020</a:t>
            </a:fld>
            <a:endParaRPr lang="es-ES" dirty="0"/>
          </a:p>
        </p:txBody>
      </p:sp>
      <p:sp>
        <p:nvSpPr>
          <p:cNvPr id="5" name="4 Marcador de pie de página"/>
          <p:cNvSpPr>
            <a:spLocks noGrp="1"/>
          </p:cNvSpPr>
          <p:nvPr>
            <p:ph type="ftr" sz="quarter" idx="11"/>
          </p:nvPr>
        </p:nvSpPr>
        <p:spPr/>
        <p:txBody>
          <a:bodyPr/>
          <a:lstStyle/>
          <a:p>
            <a:r>
              <a:rPr lang="es-ES" dirty="0" smtClean="0"/>
              <a:t>Juan Antonio Romano Largo</a:t>
            </a:r>
            <a:endParaRPr lang="es-ES" dirty="0"/>
          </a:p>
        </p:txBody>
      </p:sp>
      <p:sp>
        <p:nvSpPr>
          <p:cNvPr id="6" name="5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688A95C-C32B-4A83-B33F-2FE1D7699EFC}" type="datetime1">
              <a:rPr lang="es-ES" smtClean="0"/>
              <a:pPr/>
              <a:t>22/07/2020</a:t>
            </a:fld>
            <a:endParaRPr lang="es-ES" dirty="0"/>
          </a:p>
        </p:txBody>
      </p:sp>
      <p:sp>
        <p:nvSpPr>
          <p:cNvPr id="5" name="4 Marcador de pie de página"/>
          <p:cNvSpPr>
            <a:spLocks noGrp="1"/>
          </p:cNvSpPr>
          <p:nvPr>
            <p:ph type="ftr" sz="quarter" idx="11"/>
          </p:nvPr>
        </p:nvSpPr>
        <p:spPr/>
        <p:txBody>
          <a:bodyPr/>
          <a:lstStyle/>
          <a:p>
            <a:r>
              <a:rPr lang="es-ES" dirty="0" smtClean="0"/>
              <a:t>Juan Antonio Romano Largo</a:t>
            </a:r>
            <a:endParaRPr lang="es-ES" dirty="0"/>
          </a:p>
        </p:txBody>
      </p:sp>
      <p:sp>
        <p:nvSpPr>
          <p:cNvPr id="6" name="5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C0F4A917-A459-446C-8A8A-113E725F5F8D}" type="datetime1">
              <a:rPr lang="es-ES" smtClean="0"/>
              <a:pPr/>
              <a:t>22/07/2020</a:t>
            </a:fld>
            <a:endParaRPr lang="es-ES" dirty="0"/>
          </a:p>
        </p:txBody>
      </p:sp>
      <p:sp>
        <p:nvSpPr>
          <p:cNvPr id="6" name="5 Marcador de pie de página"/>
          <p:cNvSpPr>
            <a:spLocks noGrp="1"/>
          </p:cNvSpPr>
          <p:nvPr>
            <p:ph type="ftr" sz="quarter" idx="11"/>
          </p:nvPr>
        </p:nvSpPr>
        <p:spPr/>
        <p:txBody>
          <a:bodyPr/>
          <a:lstStyle/>
          <a:p>
            <a:r>
              <a:rPr lang="es-ES" dirty="0" smtClean="0"/>
              <a:t>Juan Antonio Romano Largo</a:t>
            </a:r>
            <a:endParaRPr lang="es-ES" dirty="0"/>
          </a:p>
        </p:txBody>
      </p:sp>
      <p:sp>
        <p:nvSpPr>
          <p:cNvPr id="7" name="6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B80D8FB-E8CD-463D-921A-871F86D79919}" type="datetime1">
              <a:rPr lang="es-ES" smtClean="0"/>
              <a:pPr/>
              <a:t>22/07/2020</a:t>
            </a:fld>
            <a:endParaRPr lang="es-ES" dirty="0"/>
          </a:p>
        </p:txBody>
      </p:sp>
      <p:sp>
        <p:nvSpPr>
          <p:cNvPr id="8" name="7 Marcador de pie de página"/>
          <p:cNvSpPr>
            <a:spLocks noGrp="1"/>
          </p:cNvSpPr>
          <p:nvPr>
            <p:ph type="ftr" sz="quarter" idx="11"/>
          </p:nvPr>
        </p:nvSpPr>
        <p:spPr/>
        <p:txBody>
          <a:bodyPr/>
          <a:lstStyle/>
          <a:p>
            <a:r>
              <a:rPr lang="es-ES" dirty="0" smtClean="0"/>
              <a:t>Juan Antonio Romano Largo</a:t>
            </a:r>
            <a:endParaRPr lang="es-ES" dirty="0"/>
          </a:p>
        </p:txBody>
      </p:sp>
      <p:sp>
        <p:nvSpPr>
          <p:cNvPr id="9" name="8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49003E8D-F8D4-4EEF-BC6D-2722879EE975}" type="datetime1">
              <a:rPr lang="es-ES" smtClean="0"/>
              <a:pPr/>
              <a:t>22/07/2020</a:t>
            </a:fld>
            <a:endParaRPr lang="es-ES" dirty="0"/>
          </a:p>
        </p:txBody>
      </p:sp>
      <p:sp>
        <p:nvSpPr>
          <p:cNvPr id="4" name="3 Marcador de pie de página"/>
          <p:cNvSpPr>
            <a:spLocks noGrp="1"/>
          </p:cNvSpPr>
          <p:nvPr>
            <p:ph type="ftr" sz="quarter" idx="11"/>
          </p:nvPr>
        </p:nvSpPr>
        <p:spPr/>
        <p:txBody>
          <a:bodyPr/>
          <a:lstStyle/>
          <a:p>
            <a:r>
              <a:rPr lang="es-ES" dirty="0" smtClean="0"/>
              <a:t>Juan Antonio Romano Largo</a:t>
            </a:r>
            <a:endParaRPr lang="es-ES" dirty="0"/>
          </a:p>
        </p:txBody>
      </p:sp>
      <p:sp>
        <p:nvSpPr>
          <p:cNvPr id="5" name="4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22/07/2020</a:t>
            </a:fld>
            <a:endParaRPr lang="es-ES" dirty="0"/>
          </a:p>
        </p:txBody>
      </p:sp>
      <p:sp>
        <p:nvSpPr>
          <p:cNvPr id="3" name="2 Marcador de pie de página"/>
          <p:cNvSpPr>
            <a:spLocks noGrp="1"/>
          </p:cNvSpPr>
          <p:nvPr>
            <p:ph type="ftr" sz="quarter" idx="11"/>
          </p:nvPr>
        </p:nvSpPr>
        <p:spPr/>
        <p:txBody>
          <a:bodyPr/>
          <a:lstStyle/>
          <a:p>
            <a:r>
              <a:rPr lang="es-ES" dirty="0" smtClean="0"/>
              <a:t>Juan Antonio Romano Largo</a:t>
            </a:r>
            <a:endParaRPr lang="es-ES" dirty="0"/>
          </a:p>
        </p:txBody>
      </p:sp>
      <p:sp>
        <p:nvSpPr>
          <p:cNvPr id="4" name="3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C62D041-731C-45CE-A8D1-98931FBEA78B}" type="datetime1">
              <a:rPr lang="es-ES" smtClean="0"/>
              <a:pPr/>
              <a:t>22/07/2020</a:t>
            </a:fld>
            <a:endParaRPr lang="es-ES" dirty="0"/>
          </a:p>
        </p:txBody>
      </p:sp>
      <p:sp>
        <p:nvSpPr>
          <p:cNvPr id="6" name="5 Marcador de pie de página"/>
          <p:cNvSpPr>
            <a:spLocks noGrp="1"/>
          </p:cNvSpPr>
          <p:nvPr>
            <p:ph type="ftr" sz="quarter" idx="11"/>
          </p:nvPr>
        </p:nvSpPr>
        <p:spPr/>
        <p:txBody>
          <a:bodyPr/>
          <a:lstStyle/>
          <a:p>
            <a:r>
              <a:rPr lang="es-ES" dirty="0" smtClean="0"/>
              <a:t>Juan Antonio Romano Largo</a:t>
            </a:r>
            <a:endParaRPr lang="es-ES" dirty="0"/>
          </a:p>
        </p:txBody>
      </p:sp>
      <p:sp>
        <p:nvSpPr>
          <p:cNvPr id="7" name="6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18E5772-DB8D-4E85-A43B-67552A9E6807}" type="datetime1">
              <a:rPr lang="es-ES" smtClean="0"/>
              <a:pPr/>
              <a:t>22/07/2020</a:t>
            </a:fld>
            <a:endParaRPr lang="es-ES" dirty="0"/>
          </a:p>
        </p:txBody>
      </p:sp>
      <p:sp>
        <p:nvSpPr>
          <p:cNvPr id="6" name="5 Marcador de pie de página"/>
          <p:cNvSpPr>
            <a:spLocks noGrp="1"/>
          </p:cNvSpPr>
          <p:nvPr>
            <p:ph type="ftr" sz="quarter" idx="11"/>
          </p:nvPr>
        </p:nvSpPr>
        <p:spPr/>
        <p:txBody>
          <a:bodyPr/>
          <a:lstStyle/>
          <a:p>
            <a:r>
              <a:rPr lang="es-ES" dirty="0" smtClean="0"/>
              <a:t>Juan Antonio Romano Largo</a:t>
            </a:r>
            <a:endParaRPr lang="es-ES" dirty="0"/>
          </a:p>
        </p:txBody>
      </p:sp>
      <p:sp>
        <p:nvSpPr>
          <p:cNvPr id="7" name="6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C1A6AD4-3199-4297-9FE0-8B57306C40FC}" type="datetime1">
              <a:rPr lang="es-ES" smtClean="0"/>
              <a:pPr/>
              <a:t>22/07/2020</a:t>
            </a:fld>
            <a:endParaRPr lang="es-ES" dirty="0"/>
          </a:p>
        </p:txBody>
      </p:sp>
      <p:sp>
        <p:nvSpPr>
          <p:cNvPr id="5" name="4 Marcador de pie de página"/>
          <p:cNvSpPr>
            <a:spLocks noGrp="1"/>
          </p:cNvSpPr>
          <p:nvPr>
            <p:ph type="ftr" sz="quarter" idx="11"/>
          </p:nvPr>
        </p:nvSpPr>
        <p:spPr/>
        <p:txBody>
          <a:bodyPr/>
          <a:lstStyle/>
          <a:p>
            <a:r>
              <a:rPr lang="es-ES" dirty="0" smtClean="0"/>
              <a:t>Juan Antonio Romano Largo</a:t>
            </a:r>
            <a:endParaRPr lang="es-ES" dirty="0"/>
          </a:p>
        </p:txBody>
      </p:sp>
      <p:sp>
        <p:nvSpPr>
          <p:cNvPr id="6" name="5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AE2DFCF-EA8C-4C31-99C6-FAF1753BAB40}" type="datetime1">
              <a:rPr lang="es-ES" smtClean="0"/>
              <a:pPr/>
              <a:t>22/07/2020</a:t>
            </a:fld>
            <a:endParaRPr lang="es-ES" dirty="0"/>
          </a:p>
        </p:txBody>
      </p:sp>
      <p:sp>
        <p:nvSpPr>
          <p:cNvPr id="5" name="4 Marcador de pie de página"/>
          <p:cNvSpPr>
            <a:spLocks noGrp="1"/>
          </p:cNvSpPr>
          <p:nvPr>
            <p:ph type="ftr" sz="quarter" idx="11"/>
          </p:nvPr>
        </p:nvSpPr>
        <p:spPr/>
        <p:txBody>
          <a:bodyPr/>
          <a:lstStyle/>
          <a:p>
            <a:r>
              <a:rPr lang="es-ES" dirty="0" smtClean="0"/>
              <a:t>Juan Antonio Romano Largo</a:t>
            </a:r>
            <a:endParaRPr lang="es-ES" dirty="0"/>
          </a:p>
        </p:txBody>
      </p:sp>
      <p:sp>
        <p:nvSpPr>
          <p:cNvPr id="6" name="5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173A5A-C22E-404A-96E1-CD0374CC05EA}" type="datetime1">
              <a:rPr lang="es-ES" smtClean="0"/>
              <a:pPr/>
              <a:t>22/07/2020</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t>Juan Antonio Romano Largo</a:t>
            </a:r>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92EDB-B563-4CDE-B848-02BBE8413854}" type="slidenum">
              <a:rPr lang="es-ES" smtClean="0"/>
              <a:pPr/>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6.jpeg"/><Relationship Id="rId7" Type="http://schemas.openxmlformats.org/officeDocument/2006/relationships/image" Target="../media/image4.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3.wmf"/><Relationship Id="rId4" Type="http://schemas.openxmlformats.org/officeDocument/2006/relationships/oleObject" Target="../embeddings/oleObject2.bin"/><Relationship Id="rId9" Type="http://schemas.openxmlformats.org/officeDocument/2006/relationships/image" Target="../media/image5.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8.wmf"/><Relationship Id="rId5" Type="http://schemas.openxmlformats.org/officeDocument/2006/relationships/oleObject" Target="../embeddings/oleObject6.bin"/><Relationship Id="rId4" Type="http://schemas.openxmlformats.org/officeDocument/2006/relationships/image" Target="../media/image7.wmf"/></Relationships>
</file>

<file path=ppt/slides/_rels/slide7.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0.wmf"/><Relationship Id="rId5" Type="http://schemas.openxmlformats.org/officeDocument/2006/relationships/oleObject" Target="../embeddings/oleObject8.bin"/><Relationship Id="rId4" Type="http://schemas.openxmlformats.org/officeDocument/2006/relationships/image" Target="../media/image9.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3.wmf"/><Relationship Id="rId5" Type="http://schemas.openxmlformats.org/officeDocument/2006/relationships/oleObject" Target="../embeddings/oleObject11.bin"/><Relationship Id="rId4" Type="http://schemas.openxmlformats.org/officeDocument/2006/relationships/image" Target="../media/image12.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image" Target="../media/image17.jpeg"/><Relationship Id="rId7" Type="http://schemas.openxmlformats.org/officeDocument/2006/relationships/image" Target="../media/image15.w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13.bin"/><Relationship Id="rId5" Type="http://schemas.openxmlformats.org/officeDocument/2006/relationships/image" Target="../media/image14.wmf"/><Relationship Id="rId4" Type="http://schemas.openxmlformats.org/officeDocument/2006/relationships/oleObject" Target="../embeddings/oleObject12.bin"/><Relationship Id="rId9" Type="http://schemas.openxmlformats.org/officeDocument/2006/relationships/image" Target="../media/image16.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8.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20.wmf"/><Relationship Id="rId5" Type="http://schemas.openxmlformats.org/officeDocument/2006/relationships/oleObject" Target="../embeddings/oleObject17.bin"/><Relationship Id="rId4" Type="http://schemas.openxmlformats.org/officeDocument/2006/relationships/image" Target="../media/image19.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21.wmf"/></Relationships>
</file>

<file path=ppt/slides/_rels/slide13.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oleObject" Target="../embeddings/oleObject19.bin"/><Relationship Id="rId7" Type="http://schemas.openxmlformats.org/officeDocument/2006/relationships/oleObject" Target="../embeddings/oleObject21.bin"/><Relationship Id="rId12" Type="http://schemas.openxmlformats.org/officeDocument/2006/relationships/image" Target="../media/image26.wmf"/><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23.wmf"/><Relationship Id="rId11" Type="http://schemas.openxmlformats.org/officeDocument/2006/relationships/oleObject" Target="../embeddings/oleObject23.bin"/><Relationship Id="rId5" Type="http://schemas.openxmlformats.org/officeDocument/2006/relationships/oleObject" Target="../embeddings/oleObject20.bin"/><Relationship Id="rId10" Type="http://schemas.openxmlformats.org/officeDocument/2006/relationships/image" Target="../media/image25.wmf"/><Relationship Id="rId4" Type="http://schemas.openxmlformats.org/officeDocument/2006/relationships/image" Target="../media/image22.wmf"/><Relationship Id="rId9" Type="http://schemas.openxmlformats.org/officeDocument/2006/relationships/oleObject" Target="../embeddings/oleObject2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643050"/>
            <a:ext cx="7772400" cy="1957401"/>
          </a:xfrm>
        </p:spPr>
        <p:txBody>
          <a:bodyPr>
            <a:normAutofit/>
          </a:bodyPr>
          <a:lstStyle/>
          <a:p>
            <a:r>
              <a:rPr lang="es-ES" dirty="0" smtClean="0">
                <a:latin typeface="Comic Sans MS" pitchFamily="66" charset="0"/>
              </a:rPr>
              <a:t>FÍSICA</a:t>
            </a:r>
            <a:br>
              <a:rPr lang="es-ES" dirty="0" smtClean="0">
                <a:latin typeface="Comic Sans MS" pitchFamily="66" charset="0"/>
              </a:rPr>
            </a:br>
            <a:r>
              <a:rPr lang="es-ES" dirty="0" smtClean="0">
                <a:latin typeface="Comic Sans MS" pitchFamily="66" charset="0"/>
              </a:rPr>
              <a:t>2º BTO B</a:t>
            </a:r>
            <a:endParaRPr lang="es-ES" dirty="0">
              <a:latin typeface="Comic Sans MS" pitchFamily="66" charset="0"/>
            </a:endParaRPr>
          </a:p>
        </p:txBody>
      </p:sp>
      <p:sp>
        <p:nvSpPr>
          <p:cNvPr id="3" name="2 Subtítulo"/>
          <p:cNvSpPr>
            <a:spLocks noGrp="1"/>
          </p:cNvSpPr>
          <p:nvPr>
            <p:ph type="subTitle" idx="1"/>
          </p:nvPr>
        </p:nvSpPr>
        <p:spPr>
          <a:xfrm>
            <a:off x="1371600" y="3857628"/>
            <a:ext cx="6400800" cy="1752600"/>
          </a:xfrm>
        </p:spPr>
        <p:txBody>
          <a:bodyPr/>
          <a:lstStyle/>
          <a:p>
            <a:r>
              <a:rPr lang="es-ES" dirty="0" smtClean="0">
                <a:solidFill>
                  <a:srgbClr val="002060"/>
                </a:solidFill>
              </a:rPr>
              <a:t>Colegio Ntra. Sra. del Buen Consejo</a:t>
            </a:r>
          </a:p>
          <a:p>
            <a:r>
              <a:rPr lang="es-ES" dirty="0" smtClean="0">
                <a:solidFill>
                  <a:srgbClr val="002060"/>
                </a:solidFill>
              </a:rPr>
              <a:t>(Agustinas)</a:t>
            </a:r>
          </a:p>
        </p:txBody>
      </p:sp>
      <p:sp>
        <p:nvSpPr>
          <p:cNvPr id="4" name="3 Marcador de pie de página"/>
          <p:cNvSpPr>
            <a:spLocks noGrp="1"/>
          </p:cNvSpPr>
          <p:nvPr>
            <p:ph type="ftr" sz="quarter" idx="11"/>
          </p:nvPr>
        </p:nvSpPr>
        <p:spPr/>
        <p:txBody>
          <a:bodyPr/>
          <a:lstStyle/>
          <a:p>
            <a:r>
              <a:rPr lang="es-ES" sz="1400" dirty="0" smtClean="0">
                <a:solidFill>
                  <a:srgbClr val="7030A0"/>
                </a:solidFill>
              </a:rPr>
              <a:t>Juan Antonio Romano Largo</a:t>
            </a:r>
            <a:endParaRPr lang="es-ES" sz="1400" dirty="0">
              <a:solidFill>
                <a:srgbClr val="7030A0"/>
              </a:solidFill>
            </a:endParaRPr>
          </a:p>
        </p:txBody>
      </p:sp>
      <p:sp>
        <p:nvSpPr>
          <p:cNvPr id="5" name="4 Marcador de fecha"/>
          <p:cNvSpPr>
            <a:spLocks noGrp="1"/>
          </p:cNvSpPr>
          <p:nvPr>
            <p:ph type="dt" sz="half" idx="10"/>
          </p:nvPr>
        </p:nvSpPr>
        <p:spPr/>
        <p:txBody>
          <a:bodyPr/>
          <a:lstStyle/>
          <a:p>
            <a:fld id="{31E813AF-9771-4751-91BE-6DFC9D7A156D}" type="datetime1">
              <a:rPr lang="es-ES" sz="1400" smtClean="0">
                <a:solidFill>
                  <a:srgbClr val="7030A0"/>
                </a:solidFill>
              </a:rPr>
              <a:pPr/>
              <a:t>22/07/2020</a:t>
            </a:fld>
            <a:endParaRPr lang="es-ES" sz="1400" dirty="0">
              <a:solidFill>
                <a:srgbClr val="7030A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60"/>
            <a:ext cx="8229600" cy="1143000"/>
          </a:xfrm>
          <a:scene3d>
            <a:camera prst="orthographicFront"/>
            <a:lightRig rig="threePt" dir="t"/>
          </a:scene3d>
          <a:sp3d>
            <a:bevelT prst="relaxedInset"/>
          </a:sp3d>
        </p:spPr>
        <p:style>
          <a:lnRef idx="1">
            <a:schemeClr val="accent1"/>
          </a:lnRef>
          <a:fillRef idx="2">
            <a:schemeClr val="accent1"/>
          </a:fillRef>
          <a:effectRef idx="1">
            <a:schemeClr val="accent1"/>
          </a:effectRef>
          <a:fontRef idx="minor">
            <a:schemeClr val="dk1"/>
          </a:fontRef>
        </p:style>
        <p:txBody>
          <a:bodyPr>
            <a:normAutofit/>
          </a:bodyPr>
          <a:lstStyle/>
          <a:p>
            <a:r>
              <a:rPr lang="es-ES" smtClean="0">
                <a:solidFill>
                  <a:srgbClr val="0070C0"/>
                </a:solidFill>
                <a:latin typeface="Comic Sans MS" pitchFamily="66" charset="0"/>
              </a:rPr>
              <a:t>TEMA </a:t>
            </a:r>
            <a:r>
              <a:rPr lang="es-ES" smtClean="0">
                <a:solidFill>
                  <a:srgbClr val="0070C0"/>
                </a:solidFill>
                <a:latin typeface="Comic Sans MS" pitchFamily="66" charset="0"/>
              </a:rPr>
              <a:t>2:</a:t>
            </a:r>
            <a:r>
              <a:rPr lang="es-ES" smtClean="0">
                <a:solidFill>
                  <a:srgbClr val="002060"/>
                </a:solidFill>
                <a:latin typeface="Comic Sans MS" pitchFamily="66" charset="0"/>
              </a:rPr>
              <a:t> </a:t>
            </a:r>
            <a:r>
              <a:rPr lang="es-ES" dirty="0" smtClean="0">
                <a:solidFill>
                  <a:srgbClr val="002060"/>
                </a:solidFill>
                <a:latin typeface="Comic Sans MS" pitchFamily="66" charset="0"/>
              </a:rPr>
              <a:t>Campo gravitatorio.</a:t>
            </a:r>
            <a:endParaRPr lang="es-ES" dirty="0">
              <a:solidFill>
                <a:srgbClr val="002060"/>
              </a:solidFill>
              <a:latin typeface="Comic Sans MS" pitchFamily="66" charset="0"/>
            </a:endParaRPr>
          </a:p>
        </p:txBody>
      </p:sp>
      <p:sp>
        <p:nvSpPr>
          <p:cNvPr id="3" name="2 Marcador de contenido"/>
          <p:cNvSpPr>
            <a:spLocks noGrp="1"/>
          </p:cNvSpPr>
          <p:nvPr>
            <p:ph idx="1"/>
          </p:nvPr>
        </p:nvSpPr>
        <p:spPr>
          <a:xfrm>
            <a:off x="214314" y="1428736"/>
            <a:ext cx="8786842" cy="5000660"/>
          </a:xfrm>
        </p:spPr>
        <p:txBody>
          <a:bodyPr>
            <a:normAutofit fontScale="92500" lnSpcReduction="20000"/>
          </a:bodyPr>
          <a:lstStyle/>
          <a:p>
            <a:pPr>
              <a:buNone/>
            </a:pPr>
            <a:r>
              <a:rPr lang="es-ES" dirty="0" smtClean="0"/>
              <a:t>Concepto de campo.</a:t>
            </a:r>
          </a:p>
          <a:p>
            <a:pPr>
              <a:buNone/>
            </a:pPr>
            <a:r>
              <a:rPr lang="es-ES" dirty="0" smtClean="0"/>
              <a:t>Intensidad de campo gravitatorio.</a:t>
            </a:r>
          </a:p>
          <a:p>
            <a:pPr lvl="0">
              <a:buNone/>
            </a:pPr>
            <a:r>
              <a:rPr lang="es-ES" dirty="0" smtClean="0"/>
              <a:t>Campo gravitatorio producido por cuerpos esféricos macizos.</a:t>
            </a:r>
          </a:p>
          <a:p>
            <a:pPr lvl="0">
              <a:buNone/>
            </a:pPr>
            <a:r>
              <a:rPr lang="es-ES" dirty="0" smtClean="0"/>
              <a:t>Energía potencial gravitatoria.</a:t>
            </a:r>
          </a:p>
          <a:p>
            <a:pPr lvl="0">
              <a:buNone/>
            </a:pPr>
            <a:r>
              <a:rPr lang="es-ES" dirty="0" smtClean="0"/>
              <a:t>Potencial gravitatorio.</a:t>
            </a:r>
          </a:p>
          <a:p>
            <a:pPr lvl="0">
              <a:buNone/>
            </a:pPr>
            <a:r>
              <a:rPr lang="es-ES" dirty="0" smtClean="0"/>
              <a:t>Velocidad orbital.</a:t>
            </a:r>
          </a:p>
          <a:p>
            <a:pPr>
              <a:buNone/>
            </a:pPr>
            <a:r>
              <a:rPr lang="es-ES" dirty="0" smtClean="0"/>
              <a:t>Energía total.</a:t>
            </a:r>
          </a:p>
          <a:p>
            <a:pPr lvl="0">
              <a:buNone/>
            </a:pPr>
            <a:r>
              <a:rPr lang="es-ES" dirty="0" smtClean="0"/>
              <a:t>Velocidad de escape.</a:t>
            </a:r>
          </a:p>
          <a:p>
            <a:pPr lvl="0">
              <a:buNone/>
            </a:pPr>
            <a:r>
              <a:rPr lang="es-ES" dirty="0" smtClean="0"/>
              <a:t>Satélites geoestacionarios.</a:t>
            </a:r>
          </a:p>
          <a:p>
            <a:pPr lvl="0">
              <a:buNone/>
            </a:pPr>
            <a:r>
              <a:rPr lang="es-ES" dirty="0" smtClean="0"/>
              <a:t>Tipo de órbita.</a:t>
            </a:r>
          </a:p>
          <a:p>
            <a:pPr lvl="0">
              <a:buNone/>
            </a:pPr>
            <a:endParaRPr lang="es-ES" dirty="0" smtClean="0"/>
          </a:p>
          <a:p>
            <a:pPr>
              <a:buNone/>
            </a:pPr>
            <a:endParaRPr lang="es-ES" dirty="0" smtClean="0"/>
          </a:p>
          <a:p>
            <a:pPr>
              <a:buNone/>
            </a:pPr>
            <a:endParaRPr lang="es-ES" dirty="0" smtClean="0"/>
          </a:p>
          <a:p>
            <a:pPr>
              <a:buNone/>
            </a:pPr>
            <a:endParaRPr lang="es-ES" b="1" u="sng" dirty="0" smtClean="0"/>
          </a:p>
          <a:p>
            <a:pPr>
              <a:buNone/>
            </a:pPr>
            <a:endParaRPr lang="es-ES" dirty="0"/>
          </a:p>
        </p:txBody>
      </p:sp>
      <p:sp>
        <p:nvSpPr>
          <p:cNvPr id="4" name="3 Marcador de fecha"/>
          <p:cNvSpPr>
            <a:spLocks noGrp="1"/>
          </p:cNvSpPr>
          <p:nvPr>
            <p:ph type="dt" sz="half" idx="10"/>
          </p:nvPr>
        </p:nvSpPr>
        <p:spPr/>
        <p:txBody>
          <a:bodyPr/>
          <a:lstStyle/>
          <a:p>
            <a:fld id="{6D5501CD-CD1D-40F3-8DD3-682BF2845A8F}" type="datetime1">
              <a:rPr lang="es-ES" smtClean="0"/>
              <a:pPr/>
              <a:t>22/07/2020</a:t>
            </a:fld>
            <a:endParaRPr lang="es-ES" dirty="0"/>
          </a:p>
        </p:txBody>
      </p:sp>
      <p:sp>
        <p:nvSpPr>
          <p:cNvPr id="5" name="4 Marcador de pie de página"/>
          <p:cNvSpPr>
            <a:spLocks noGrp="1"/>
          </p:cNvSpPr>
          <p:nvPr>
            <p:ph type="ftr" sz="quarter" idx="11"/>
          </p:nvPr>
        </p:nvSpPr>
        <p:spPr/>
        <p:txBody>
          <a:bodyPr/>
          <a:lstStyle/>
          <a:p>
            <a:r>
              <a:rPr lang="es-ES" dirty="0" smtClean="0"/>
              <a:t>Juan Antonio Romano Largo</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7"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7"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7"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1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7"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10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22/07/2020</a:t>
            </a:fld>
            <a:endParaRPr lang="es-ES" dirty="0"/>
          </a:p>
        </p:txBody>
      </p:sp>
      <p:sp>
        <p:nvSpPr>
          <p:cNvPr id="3" name="2 Marcador de pie de página"/>
          <p:cNvSpPr>
            <a:spLocks noGrp="1"/>
          </p:cNvSpPr>
          <p:nvPr>
            <p:ph type="ftr" sz="quarter" idx="11"/>
          </p:nvPr>
        </p:nvSpPr>
        <p:spPr/>
        <p:txBody>
          <a:bodyPr/>
          <a:lstStyle/>
          <a:p>
            <a:r>
              <a:rPr lang="es-ES" dirty="0" smtClean="0"/>
              <a:t>Juan Antonio Romano Largo</a:t>
            </a:r>
            <a:endParaRPr lang="es-ES" dirty="0"/>
          </a:p>
        </p:txBody>
      </p:sp>
      <p:sp>
        <p:nvSpPr>
          <p:cNvPr id="4" name="1 Título"/>
          <p:cNvSpPr txBox="1">
            <a:spLocks/>
          </p:cNvSpPr>
          <p:nvPr/>
        </p:nvSpPr>
        <p:spPr>
          <a:xfrm>
            <a:off x="457200" y="14286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u="sng" dirty="0" smtClean="0">
                <a:solidFill>
                  <a:srgbClr val="002060"/>
                </a:solidFill>
                <a:latin typeface="Comic Sans MS" pitchFamily="66" charset="0"/>
                <a:ea typeface="+mj-ea"/>
                <a:cs typeface="+mj-cs"/>
              </a:rPr>
              <a:t>Concepto de campo</a:t>
            </a:r>
            <a:r>
              <a:rPr kumimoji="0" lang="es-ES" sz="4400" b="0" i="0" u="sng" strike="noStrike" kern="1200" cap="none" spc="0" normalizeH="0" baseline="0" noProof="0" dirty="0" smtClean="0">
                <a:ln>
                  <a:noFill/>
                </a:ln>
                <a:solidFill>
                  <a:srgbClr val="002060"/>
                </a:solidFill>
                <a:effectLst/>
                <a:uLnTx/>
                <a:uFillTx/>
                <a:latin typeface="Comic Sans MS" pitchFamily="66" charset="0"/>
                <a:ea typeface="+mj-ea"/>
                <a:cs typeface="+mj-cs"/>
              </a:rPr>
              <a:t>.</a:t>
            </a:r>
            <a:endParaRPr kumimoji="0" lang="es-ES" sz="4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5" name="4 CuadroTexto"/>
          <p:cNvSpPr txBox="1"/>
          <p:nvPr/>
        </p:nvSpPr>
        <p:spPr>
          <a:xfrm>
            <a:off x="285720" y="857232"/>
            <a:ext cx="8643998" cy="4893647"/>
          </a:xfrm>
          <a:prstGeom prst="rect">
            <a:avLst/>
          </a:prstGeom>
          <a:noFill/>
        </p:spPr>
        <p:txBody>
          <a:bodyPr wrap="square" rtlCol="0">
            <a:spAutoFit/>
          </a:bodyPr>
          <a:lstStyle/>
          <a:p>
            <a:pPr algn="just"/>
            <a:r>
              <a:rPr lang="es-ES" dirty="0" smtClean="0"/>
              <a:t>	</a:t>
            </a:r>
            <a:r>
              <a:rPr lang="es-ES" sz="2400" dirty="0" smtClean="0"/>
              <a:t>Llamaremos campo gravitatorio a la perturbación que un cuerpo produce en el espacio que le rodea por el hecho de tener masa.</a:t>
            </a:r>
          </a:p>
          <a:p>
            <a:pPr algn="just"/>
            <a:r>
              <a:rPr lang="es-ES" sz="2400" dirty="0" smtClean="0"/>
              <a:t> </a:t>
            </a:r>
          </a:p>
          <a:p>
            <a:pPr algn="just"/>
            <a:r>
              <a:rPr lang="es-ES" sz="2400" dirty="0" smtClean="0"/>
              <a:t>	Podemos considerar una partícula de masa M que perturba el espacio que le rodea, creando un campo gravitatorio. Dicho campo se hace evidente cuando una partícula testigo de masa m se sitúa en él a una distancia r del centro de M y es atraída con una fuerza  donde r = R + h; </a:t>
            </a:r>
          </a:p>
          <a:p>
            <a:pPr algn="just"/>
            <a:r>
              <a:rPr lang="es-ES" sz="2400" dirty="0" smtClean="0"/>
              <a:t>	</a:t>
            </a:r>
          </a:p>
          <a:p>
            <a:pPr algn="just"/>
            <a:r>
              <a:rPr lang="es-ES" sz="2400" dirty="0" smtClean="0"/>
              <a:t>	Estaremos fuera del campo gravitatorio cuando F = 0. Para ello r debe ser ∞, es decir, que teóricamente el alcance del campo gravitatorio es ilimitado.</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down)">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wipe(down)">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22/07/2020</a:t>
            </a:fld>
            <a:endParaRPr lang="es-ES" dirty="0"/>
          </a:p>
        </p:txBody>
      </p:sp>
      <p:sp>
        <p:nvSpPr>
          <p:cNvPr id="3" name="2 Marcador de pie de página"/>
          <p:cNvSpPr>
            <a:spLocks noGrp="1"/>
          </p:cNvSpPr>
          <p:nvPr>
            <p:ph type="ftr" sz="quarter" idx="11"/>
          </p:nvPr>
        </p:nvSpPr>
        <p:spPr/>
        <p:txBody>
          <a:bodyPr/>
          <a:lstStyle/>
          <a:p>
            <a:r>
              <a:rPr lang="es-ES" dirty="0" smtClean="0"/>
              <a:t>Juan Antonio Romano Largo</a:t>
            </a:r>
            <a:endParaRPr lang="es-ES" dirty="0"/>
          </a:p>
        </p:txBody>
      </p:sp>
      <p:sp>
        <p:nvSpPr>
          <p:cNvPr id="4" name="1 Título"/>
          <p:cNvSpPr txBox="1">
            <a:spLocks/>
          </p:cNvSpPr>
          <p:nvPr/>
        </p:nvSpPr>
        <p:spPr>
          <a:xfrm>
            <a:off x="357158" y="-71462"/>
            <a:ext cx="8401080" cy="1143000"/>
          </a:xfrm>
          <a:prstGeom prst="rect">
            <a:avLst/>
          </a:prstGeom>
        </p:spPr>
        <p:txBody>
          <a:bodyPr>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u="sng" dirty="0" smtClean="0">
                <a:solidFill>
                  <a:srgbClr val="002060"/>
                </a:solidFill>
                <a:latin typeface="Comic Sans MS" pitchFamily="66" charset="0"/>
                <a:ea typeface="+mj-ea"/>
                <a:cs typeface="+mj-cs"/>
              </a:rPr>
              <a:t>Intensidad de campo gravitatorio</a:t>
            </a:r>
            <a:r>
              <a:rPr kumimoji="0" lang="es-ES" sz="4400" b="0" i="0" u="sng" strike="noStrike" kern="1200" cap="none" spc="0" normalizeH="0" baseline="0" noProof="0" dirty="0" smtClean="0">
                <a:ln>
                  <a:noFill/>
                </a:ln>
                <a:solidFill>
                  <a:srgbClr val="002060"/>
                </a:solidFill>
                <a:effectLst/>
                <a:uLnTx/>
                <a:uFillTx/>
                <a:latin typeface="Comic Sans MS" pitchFamily="66" charset="0"/>
                <a:ea typeface="+mj-ea"/>
                <a:cs typeface="+mj-cs"/>
              </a:rPr>
              <a:t>.</a:t>
            </a:r>
            <a:endParaRPr kumimoji="0" lang="es-ES" sz="4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5" name="4 CuadroTexto"/>
          <p:cNvSpPr txBox="1"/>
          <p:nvPr/>
        </p:nvSpPr>
        <p:spPr>
          <a:xfrm>
            <a:off x="285720" y="571480"/>
            <a:ext cx="8643998" cy="1200329"/>
          </a:xfrm>
          <a:prstGeom prst="rect">
            <a:avLst/>
          </a:prstGeom>
          <a:noFill/>
        </p:spPr>
        <p:txBody>
          <a:bodyPr wrap="square" rtlCol="0">
            <a:spAutoFit/>
          </a:bodyPr>
          <a:lstStyle/>
          <a:p>
            <a:pPr algn="just"/>
            <a:r>
              <a:rPr lang="es-ES" dirty="0" smtClean="0"/>
              <a:t>	</a:t>
            </a:r>
            <a:r>
              <a:rPr lang="es-ES" sz="2400" dirty="0" smtClean="0"/>
              <a:t>La intensidad del campo gravitatorio “g” en un punto del espacio es la fuerza que actuaría sobre la unidad de masa situada en ese punto. </a:t>
            </a:r>
          </a:p>
        </p:txBody>
      </p:sp>
      <p:sp>
        <p:nvSpPr>
          <p:cNvPr id="1341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graphicFrame>
        <p:nvGraphicFramePr>
          <p:cNvPr id="134145" name="Object 1"/>
          <p:cNvGraphicFramePr>
            <a:graphicFrameLocks noChangeAspect="1"/>
          </p:cNvGraphicFramePr>
          <p:nvPr/>
        </p:nvGraphicFramePr>
        <p:xfrm>
          <a:off x="571472" y="1741484"/>
          <a:ext cx="4230688" cy="1187450"/>
        </p:xfrm>
        <a:graphic>
          <a:graphicData uri="http://schemas.openxmlformats.org/presentationml/2006/ole">
            <mc:AlternateContent xmlns:mc="http://schemas.openxmlformats.org/markup-compatibility/2006">
              <mc:Choice xmlns:v="urn:schemas-microsoft-com:vml" Requires="v">
                <p:oleObj spid="_x0000_s134147" name="Ecuación" r:id="rId3" imgW="2019240" imgH="571320" progId="Equation.3">
                  <p:embed/>
                </p:oleObj>
              </mc:Choice>
              <mc:Fallback>
                <p:oleObj name="Ecuación" r:id="rId3" imgW="2019240" imgH="57132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472" y="1741484"/>
                        <a:ext cx="4230688" cy="11874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7 Rectángulo"/>
          <p:cNvSpPr/>
          <p:nvPr/>
        </p:nvSpPr>
        <p:spPr>
          <a:xfrm>
            <a:off x="4857752" y="2143116"/>
            <a:ext cx="4214842" cy="1754326"/>
          </a:xfrm>
          <a:prstGeom prst="rect">
            <a:avLst/>
          </a:prstGeom>
        </p:spPr>
        <p:txBody>
          <a:bodyPr wrap="square">
            <a:spAutoFit/>
          </a:bodyPr>
          <a:lstStyle/>
          <a:p>
            <a:pPr algn="just"/>
            <a:r>
              <a:rPr lang="es-ES" dirty="0" smtClean="0"/>
              <a:t>  	Para determinar el campo gravitatorio creado por una masa puntual M situamos una masa de prueba m en un punto P del espacio a una distancia R de la masa M. Calculamos la F por unidad de masa. </a:t>
            </a:r>
            <a:endParaRPr lang="es-ES" dirty="0"/>
          </a:p>
        </p:txBody>
      </p:sp>
      <p:sp>
        <p:nvSpPr>
          <p:cNvPr id="9" name="8 Rectángulo"/>
          <p:cNvSpPr/>
          <p:nvPr/>
        </p:nvSpPr>
        <p:spPr>
          <a:xfrm>
            <a:off x="5072066" y="1702346"/>
            <a:ext cx="3847720" cy="369332"/>
          </a:xfrm>
          <a:prstGeom prst="rect">
            <a:avLst/>
          </a:prstGeom>
        </p:spPr>
        <p:txBody>
          <a:bodyPr wrap="none">
            <a:spAutoFit/>
          </a:bodyPr>
          <a:lstStyle/>
          <a:p>
            <a:pPr algn="just"/>
            <a:r>
              <a:rPr lang="es-ES" dirty="0" smtClean="0"/>
              <a:t>Su unidad es N/kg que equivale a m/s</a:t>
            </a:r>
            <a:r>
              <a:rPr lang="es-ES" baseline="30000" dirty="0" smtClean="0"/>
              <a:t>2</a:t>
            </a:r>
            <a:r>
              <a:rPr lang="es-ES" dirty="0" smtClean="0"/>
              <a:t>.</a:t>
            </a:r>
          </a:p>
        </p:txBody>
      </p:sp>
      <p:sp>
        <p:nvSpPr>
          <p:cNvPr id="10" name="9 Rectángulo"/>
          <p:cNvSpPr/>
          <p:nvPr/>
        </p:nvSpPr>
        <p:spPr>
          <a:xfrm>
            <a:off x="285720" y="3857628"/>
            <a:ext cx="8643998" cy="1200329"/>
          </a:xfrm>
          <a:prstGeom prst="rect">
            <a:avLst/>
          </a:prstGeom>
        </p:spPr>
        <p:txBody>
          <a:bodyPr wrap="square">
            <a:spAutoFit/>
          </a:bodyPr>
          <a:lstStyle/>
          <a:p>
            <a:r>
              <a:rPr lang="es-ES" b="1" u="sng" dirty="0" smtClean="0"/>
              <a:t>Propiedades:</a:t>
            </a:r>
          </a:p>
          <a:p>
            <a:pPr algn="just"/>
            <a:r>
              <a:rPr lang="es-ES" dirty="0" smtClean="0"/>
              <a:t> 	Es un campo central y disminuye con el cuadrado de la distancia.</a:t>
            </a:r>
          </a:p>
          <a:p>
            <a:pPr lvl="0" algn="just"/>
            <a:r>
              <a:rPr lang="es-ES" dirty="0" smtClean="0"/>
              <a:t>	El signo negativo es porque g y u</a:t>
            </a:r>
            <a:r>
              <a:rPr lang="es-ES" baseline="-25000" dirty="0" smtClean="0"/>
              <a:t>r</a:t>
            </a:r>
            <a:r>
              <a:rPr lang="es-ES" dirty="0" smtClean="0"/>
              <a:t> tienen sentidos contrarios. Las fuerzas gravitatorias siempre son atractivas</a:t>
            </a:r>
          </a:p>
        </p:txBody>
      </p:sp>
      <p:sp>
        <p:nvSpPr>
          <p:cNvPr id="11" name="10 Rectángulo"/>
          <p:cNvSpPr/>
          <p:nvPr/>
        </p:nvSpPr>
        <p:spPr>
          <a:xfrm>
            <a:off x="2286000" y="5220314"/>
            <a:ext cx="4572000" cy="1200329"/>
          </a:xfrm>
          <a:prstGeom prst="rect">
            <a:avLst/>
          </a:prstGeom>
        </p:spPr>
        <p:txBody>
          <a:bodyPr>
            <a:spAutoFit/>
          </a:bodyPr>
          <a:lstStyle/>
          <a:p>
            <a:pPr algn="just"/>
            <a:r>
              <a:rPr lang="es-ES" sz="2400" dirty="0" smtClean="0"/>
              <a:t>Podemos escribir la ecuación de la intensidad como F = m · g. Esto coincide con P = m · 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134145"/>
                                        </p:tgtEl>
                                        <p:attrNameLst>
                                          <p:attrName>style.visibility</p:attrName>
                                        </p:attrNameLst>
                                      </p:cBhvr>
                                      <p:to>
                                        <p:strVal val="visible"/>
                                      </p:to>
                                    </p:set>
                                    <p:animEffect transition="in" filter="fade">
                                      <p:cBhvr>
                                        <p:cTn id="12" dur="800" decel="100000"/>
                                        <p:tgtEl>
                                          <p:spTgt spid="134145"/>
                                        </p:tgtEl>
                                      </p:cBhvr>
                                    </p:animEffect>
                                    <p:anim calcmode="lin" valueType="num">
                                      <p:cBhvr>
                                        <p:cTn id="13" dur="800" decel="100000" fill="hold"/>
                                        <p:tgtEl>
                                          <p:spTgt spid="134145"/>
                                        </p:tgtEl>
                                        <p:attrNameLst>
                                          <p:attrName>style.rotation</p:attrName>
                                        </p:attrNameLst>
                                      </p:cBhvr>
                                      <p:tavLst>
                                        <p:tav tm="0">
                                          <p:val>
                                            <p:fltVal val="-90"/>
                                          </p:val>
                                        </p:tav>
                                        <p:tav tm="100000">
                                          <p:val>
                                            <p:fltVal val="0"/>
                                          </p:val>
                                        </p:tav>
                                      </p:tavLst>
                                    </p:anim>
                                    <p:anim calcmode="lin" valueType="num">
                                      <p:cBhvr>
                                        <p:cTn id="14" dur="800" decel="100000" fill="hold"/>
                                        <p:tgtEl>
                                          <p:spTgt spid="134145"/>
                                        </p:tgtEl>
                                        <p:attrNameLst>
                                          <p:attrName>ppt_x</p:attrName>
                                        </p:attrNameLst>
                                      </p:cBhvr>
                                      <p:tavLst>
                                        <p:tav tm="0">
                                          <p:val>
                                            <p:strVal val="#ppt_x+0.4"/>
                                          </p:val>
                                        </p:tav>
                                        <p:tav tm="100000">
                                          <p:val>
                                            <p:strVal val="#ppt_x-0.05"/>
                                          </p:val>
                                        </p:tav>
                                      </p:tavLst>
                                    </p:anim>
                                    <p:anim calcmode="lin" valueType="num">
                                      <p:cBhvr>
                                        <p:cTn id="15" dur="800" decel="100000" fill="hold"/>
                                        <p:tgtEl>
                                          <p:spTgt spid="134145"/>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134145"/>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134145"/>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22/07/2020</a:t>
            </a:fld>
            <a:endParaRPr lang="es-ES" dirty="0"/>
          </a:p>
        </p:txBody>
      </p:sp>
      <p:sp>
        <p:nvSpPr>
          <p:cNvPr id="3" name="2 Marcador de pie de página"/>
          <p:cNvSpPr>
            <a:spLocks noGrp="1"/>
          </p:cNvSpPr>
          <p:nvPr>
            <p:ph type="ftr" sz="quarter" idx="11"/>
          </p:nvPr>
        </p:nvSpPr>
        <p:spPr/>
        <p:txBody>
          <a:bodyPr/>
          <a:lstStyle/>
          <a:p>
            <a:r>
              <a:rPr lang="es-ES" dirty="0" smtClean="0"/>
              <a:t>Juan Antonio Romano Largo</a:t>
            </a:r>
            <a:endParaRPr lang="es-ES" dirty="0"/>
          </a:p>
        </p:txBody>
      </p:sp>
      <p:pic>
        <p:nvPicPr>
          <p:cNvPr id="137218" name="Picture 2" descr="Sin título-27"/>
          <p:cNvPicPr>
            <a:picLocks noChangeAspect="1" noChangeArrowheads="1"/>
          </p:cNvPicPr>
          <p:nvPr/>
        </p:nvPicPr>
        <p:blipFill>
          <a:blip r:embed="rId3"/>
          <a:srcRect/>
          <a:stretch>
            <a:fillRect/>
          </a:stretch>
        </p:blipFill>
        <p:spPr bwMode="auto">
          <a:xfrm>
            <a:off x="500034" y="3073947"/>
            <a:ext cx="4572032" cy="3355449"/>
          </a:xfrm>
          <a:prstGeom prst="rect">
            <a:avLst/>
          </a:prstGeom>
          <a:noFill/>
          <a:ln w="9525">
            <a:noFill/>
            <a:miter lim="800000"/>
            <a:headEnd/>
            <a:tailEnd/>
          </a:ln>
        </p:spPr>
      </p:pic>
      <p:sp>
        <p:nvSpPr>
          <p:cNvPr id="13722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graphicFrame>
        <p:nvGraphicFramePr>
          <p:cNvPr id="137219" name="Object 3"/>
          <p:cNvGraphicFramePr>
            <a:graphicFrameLocks noChangeAspect="1"/>
          </p:cNvGraphicFramePr>
          <p:nvPr/>
        </p:nvGraphicFramePr>
        <p:xfrm>
          <a:off x="6072212" y="1142984"/>
          <a:ext cx="2000250" cy="928687"/>
        </p:xfrm>
        <a:graphic>
          <a:graphicData uri="http://schemas.openxmlformats.org/presentationml/2006/ole">
            <mc:AlternateContent xmlns:mc="http://schemas.openxmlformats.org/markup-compatibility/2006">
              <mc:Choice xmlns:v="urn:schemas-microsoft-com:vml" Requires="v">
                <p:oleObj spid="_x0000_s137227" name="Ecuación" r:id="rId4" imgW="838080" imgH="393480" progId="Equation.3">
                  <p:embed/>
                </p:oleObj>
              </mc:Choice>
              <mc:Fallback>
                <p:oleObj name="Ecuación" r:id="rId4" imgW="838080" imgH="39348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2212" y="1142984"/>
                        <a:ext cx="2000250" cy="928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7 CuadroTexto"/>
          <p:cNvSpPr txBox="1"/>
          <p:nvPr/>
        </p:nvSpPr>
        <p:spPr>
          <a:xfrm>
            <a:off x="285720" y="1324261"/>
            <a:ext cx="8643998" cy="461665"/>
          </a:xfrm>
          <a:prstGeom prst="rect">
            <a:avLst/>
          </a:prstGeom>
          <a:noFill/>
        </p:spPr>
        <p:txBody>
          <a:bodyPr wrap="square" rtlCol="0">
            <a:spAutoFit/>
          </a:bodyPr>
          <a:lstStyle/>
          <a:p>
            <a:pPr algn="just"/>
            <a:r>
              <a:rPr lang="es-ES" sz="2400" dirty="0" smtClean="0"/>
              <a:t>En el exterior del planeta, es decir, si r &gt; R</a:t>
            </a:r>
            <a:r>
              <a:rPr lang="es-ES" sz="2400" baseline="-25000" dirty="0" smtClean="0"/>
              <a:t>p</a:t>
            </a:r>
            <a:r>
              <a:rPr lang="es-ES" sz="2400" dirty="0" smtClean="0"/>
              <a:t>:</a:t>
            </a:r>
          </a:p>
        </p:txBody>
      </p:sp>
      <p:sp>
        <p:nvSpPr>
          <p:cNvPr id="9" name="8 CuadroTexto"/>
          <p:cNvSpPr txBox="1"/>
          <p:nvPr/>
        </p:nvSpPr>
        <p:spPr>
          <a:xfrm>
            <a:off x="285720" y="2324393"/>
            <a:ext cx="8643998" cy="461665"/>
          </a:xfrm>
          <a:prstGeom prst="rect">
            <a:avLst/>
          </a:prstGeom>
          <a:noFill/>
        </p:spPr>
        <p:txBody>
          <a:bodyPr wrap="square" rtlCol="0">
            <a:spAutoFit/>
          </a:bodyPr>
          <a:lstStyle/>
          <a:p>
            <a:pPr algn="just"/>
            <a:r>
              <a:rPr lang="es-ES" sz="2400" dirty="0" smtClean="0"/>
              <a:t>En el interior del planeta, es decir, si r &lt; R</a:t>
            </a:r>
            <a:r>
              <a:rPr lang="es-ES" sz="2400" baseline="-25000" dirty="0" smtClean="0"/>
              <a:t>p</a:t>
            </a:r>
            <a:r>
              <a:rPr lang="es-ES" sz="2400" dirty="0" smtClean="0"/>
              <a:t>:</a:t>
            </a:r>
          </a:p>
        </p:txBody>
      </p:sp>
      <p:sp>
        <p:nvSpPr>
          <p:cNvPr id="13722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graphicFrame>
        <p:nvGraphicFramePr>
          <p:cNvPr id="137221" name="Object 5"/>
          <p:cNvGraphicFramePr>
            <a:graphicFrameLocks noChangeAspect="1"/>
          </p:cNvGraphicFramePr>
          <p:nvPr/>
        </p:nvGraphicFramePr>
        <p:xfrm>
          <a:off x="6105186" y="2071678"/>
          <a:ext cx="2395904" cy="1111249"/>
        </p:xfrm>
        <a:graphic>
          <a:graphicData uri="http://schemas.openxmlformats.org/presentationml/2006/ole">
            <mc:AlternateContent xmlns:mc="http://schemas.openxmlformats.org/markup-compatibility/2006">
              <mc:Choice xmlns:v="urn:schemas-microsoft-com:vml" Requires="v">
                <p:oleObj spid="_x0000_s137228" name="Ecuación" r:id="rId6" imgW="1015920" imgH="469800" progId="Equation.3">
                  <p:embed/>
                </p:oleObj>
              </mc:Choice>
              <mc:Fallback>
                <p:oleObj name="Ecuación" r:id="rId6" imgW="1015920" imgH="469800"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05186" y="2071678"/>
                        <a:ext cx="2395904" cy="11112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11 CuadroTexto"/>
          <p:cNvSpPr txBox="1"/>
          <p:nvPr/>
        </p:nvSpPr>
        <p:spPr>
          <a:xfrm>
            <a:off x="5214942" y="3429000"/>
            <a:ext cx="3786182" cy="830997"/>
          </a:xfrm>
          <a:prstGeom prst="rect">
            <a:avLst/>
          </a:prstGeom>
          <a:noFill/>
        </p:spPr>
        <p:txBody>
          <a:bodyPr wrap="square" rtlCol="0">
            <a:spAutoFit/>
          </a:bodyPr>
          <a:lstStyle/>
          <a:p>
            <a:pPr algn="just"/>
            <a:r>
              <a:rPr lang="es-ES" sz="2400" dirty="0" smtClean="0"/>
              <a:t>Justo en la superficie, es decir, si r = R</a:t>
            </a:r>
            <a:r>
              <a:rPr lang="es-ES" sz="2400" baseline="-25000" dirty="0" smtClean="0"/>
              <a:t>p</a:t>
            </a:r>
            <a:r>
              <a:rPr lang="es-ES" sz="2400" dirty="0" smtClean="0"/>
              <a:t>:</a:t>
            </a:r>
          </a:p>
        </p:txBody>
      </p:sp>
      <p:sp>
        <p:nvSpPr>
          <p:cNvPr id="13722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graphicFrame>
        <p:nvGraphicFramePr>
          <p:cNvPr id="137223" name="Object 7"/>
          <p:cNvGraphicFramePr>
            <a:graphicFrameLocks noChangeAspect="1"/>
          </p:cNvGraphicFramePr>
          <p:nvPr/>
        </p:nvGraphicFramePr>
        <p:xfrm>
          <a:off x="6143636" y="4441190"/>
          <a:ext cx="1889074" cy="1273826"/>
        </p:xfrm>
        <a:graphic>
          <a:graphicData uri="http://schemas.openxmlformats.org/presentationml/2006/ole">
            <mc:AlternateContent xmlns:mc="http://schemas.openxmlformats.org/markup-compatibility/2006">
              <mc:Choice xmlns:v="urn:schemas-microsoft-com:vml" Requires="v">
                <p:oleObj spid="_x0000_s137229" name="Ecuación" r:id="rId8" imgW="685800" imgH="469800" progId="Equation.3">
                  <p:embed/>
                </p:oleObj>
              </mc:Choice>
              <mc:Fallback>
                <p:oleObj name="Ecuación" r:id="rId8" imgW="685800" imgH="469800" progId="Equation.3">
                  <p:embed/>
                  <p:pic>
                    <p:nvPicPr>
                      <p:cNvPr id="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43636" y="4441190"/>
                        <a:ext cx="1889074" cy="127382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1 Título"/>
          <p:cNvSpPr txBox="1">
            <a:spLocks/>
          </p:cNvSpPr>
          <p:nvPr/>
        </p:nvSpPr>
        <p:spPr>
          <a:xfrm>
            <a:off x="357158" y="71422"/>
            <a:ext cx="8401080" cy="1143000"/>
          </a:xfrm>
          <a:prstGeom prst="rect">
            <a:avLst/>
          </a:prstGeom>
        </p:spPr>
        <p:txBody>
          <a:bodyP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u="sng" dirty="0" smtClean="0">
                <a:solidFill>
                  <a:srgbClr val="002060"/>
                </a:solidFill>
                <a:latin typeface="Comic Sans MS" pitchFamily="66" charset="0"/>
                <a:ea typeface="+mj-ea"/>
                <a:cs typeface="+mj-cs"/>
              </a:rPr>
              <a:t>Campo gravitatorio producido por cuerpos esféricos macizos</a:t>
            </a:r>
            <a:r>
              <a:rPr kumimoji="0" lang="es-ES" sz="4400" b="0" i="0" u="sng" strike="noStrike" kern="1200" cap="none" spc="0" normalizeH="0" baseline="0" noProof="0" dirty="0" smtClean="0">
                <a:ln>
                  <a:noFill/>
                </a:ln>
                <a:solidFill>
                  <a:srgbClr val="002060"/>
                </a:solidFill>
                <a:effectLst/>
                <a:uLnTx/>
                <a:uFillTx/>
                <a:latin typeface="Comic Sans MS" pitchFamily="66" charset="0"/>
                <a:ea typeface="+mj-ea"/>
                <a:cs typeface="+mj-cs"/>
              </a:rPr>
              <a:t>.</a:t>
            </a:r>
            <a:endParaRPr kumimoji="0" lang="es-ES" sz="4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137219"/>
                                        </p:tgtEl>
                                        <p:attrNameLst>
                                          <p:attrName>style.visibility</p:attrName>
                                        </p:attrNameLst>
                                      </p:cBhvr>
                                      <p:to>
                                        <p:strVal val="visible"/>
                                      </p:to>
                                    </p:set>
                                    <p:animEffect transition="in" filter="fade">
                                      <p:cBhvr>
                                        <p:cTn id="12" dur="800" decel="100000"/>
                                        <p:tgtEl>
                                          <p:spTgt spid="137219"/>
                                        </p:tgtEl>
                                      </p:cBhvr>
                                    </p:animEffect>
                                    <p:anim calcmode="lin" valueType="num">
                                      <p:cBhvr>
                                        <p:cTn id="13" dur="800" decel="100000" fill="hold"/>
                                        <p:tgtEl>
                                          <p:spTgt spid="137219"/>
                                        </p:tgtEl>
                                        <p:attrNameLst>
                                          <p:attrName>style.rotation</p:attrName>
                                        </p:attrNameLst>
                                      </p:cBhvr>
                                      <p:tavLst>
                                        <p:tav tm="0">
                                          <p:val>
                                            <p:fltVal val="-90"/>
                                          </p:val>
                                        </p:tav>
                                        <p:tav tm="100000">
                                          <p:val>
                                            <p:fltVal val="0"/>
                                          </p:val>
                                        </p:tav>
                                      </p:tavLst>
                                    </p:anim>
                                    <p:anim calcmode="lin" valueType="num">
                                      <p:cBhvr>
                                        <p:cTn id="14" dur="800" decel="100000" fill="hold"/>
                                        <p:tgtEl>
                                          <p:spTgt spid="137219"/>
                                        </p:tgtEl>
                                        <p:attrNameLst>
                                          <p:attrName>ppt_x</p:attrName>
                                        </p:attrNameLst>
                                      </p:cBhvr>
                                      <p:tavLst>
                                        <p:tav tm="0">
                                          <p:val>
                                            <p:strVal val="#ppt_x+0.4"/>
                                          </p:val>
                                        </p:tav>
                                        <p:tav tm="100000">
                                          <p:val>
                                            <p:strVal val="#ppt_x-0.05"/>
                                          </p:val>
                                        </p:tav>
                                      </p:tavLst>
                                    </p:anim>
                                    <p:anim calcmode="lin" valueType="num">
                                      <p:cBhvr>
                                        <p:cTn id="15" dur="800" decel="100000" fill="hold"/>
                                        <p:tgtEl>
                                          <p:spTgt spid="137219"/>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137219"/>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137219"/>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wipe(down)">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nodeType="clickEffect">
                                  <p:stCondLst>
                                    <p:cond delay="0"/>
                                  </p:stCondLst>
                                  <p:childTnLst>
                                    <p:set>
                                      <p:cBhvr>
                                        <p:cTn id="26" dur="1" fill="hold">
                                          <p:stCondLst>
                                            <p:cond delay="0"/>
                                          </p:stCondLst>
                                        </p:cTn>
                                        <p:tgtEl>
                                          <p:spTgt spid="137221"/>
                                        </p:tgtEl>
                                        <p:attrNameLst>
                                          <p:attrName>style.visibility</p:attrName>
                                        </p:attrNameLst>
                                      </p:cBhvr>
                                      <p:to>
                                        <p:strVal val="visible"/>
                                      </p:to>
                                    </p:set>
                                    <p:animEffect transition="in" filter="fade">
                                      <p:cBhvr>
                                        <p:cTn id="27" dur="800" decel="100000"/>
                                        <p:tgtEl>
                                          <p:spTgt spid="137221"/>
                                        </p:tgtEl>
                                      </p:cBhvr>
                                    </p:animEffect>
                                    <p:anim calcmode="lin" valueType="num">
                                      <p:cBhvr>
                                        <p:cTn id="28" dur="800" decel="100000" fill="hold"/>
                                        <p:tgtEl>
                                          <p:spTgt spid="137221"/>
                                        </p:tgtEl>
                                        <p:attrNameLst>
                                          <p:attrName>style.rotation</p:attrName>
                                        </p:attrNameLst>
                                      </p:cBhvr>
                                      <p:tavLst>
                                        <p:tav tm="0">
                                          <p:val>
                                            <p:fltVal val="-90"/>
                                          </p:val>
                                        </p:tav>
                                        <p:tav tm="100000">
                                          <p:val>
                                            <p:fltVal val="0"/>
                                          </p:val>
                                        </p:tav>
                                      </p:tavLst>
                                    </p:anim>
                                    <p:anim calcmode="lin" valueType="num">
                                      <p:cBhvr>
                                        <p:cTn id="29" dur="800" decel="100000" fill="hold"/>
                                        <p:tgtEl>
                                          <p:spTgt spid="137221"/>
                                        </p:tgtEl>
                                        <p:attrNameLst>
                                          <p:attrName>ppt_x</p:attrName>
                                        </p:attrNameLst>
                                      </p:cBhvr>
                                      <p:tavLst>
                                        <p:tav tm="0">
                                          <p:val>
                                            <p:strVal val="#ppt_x+0.4"/>
                                          </p:val>
                                        </p:tav>
                                        <p:tav tm="100000">
                                          <p:val>
                                            <p:strVal val="#ppt_x-0.05"/>
                                          </p:val>
                                        </p:tav>
                                      </p:tavLst>
                                    </p:anim>
                                    <p:anim calcmode="lin" valueType="num">
                                      <p:cBhvr>
                                        <p:cTn id="30" dur="800" decel="100000" fill="hold"/>
                                        <p:tgtEl>
                                          <p:spTgt spid="137221"/>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137221"/>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137221"/>
                                        </p:tgtEl>
                                        <p:attrNameLst>
                                          <p:attrName>ppt_y</p:attrName>
                                        </p:attrNameLst>
                                      </p:cBhvr>
                                      <p:tavLst>
                                        <p:tav tm="0">
                                          <p:val>
                                            <p:strVal val="#ppt_y+0.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wipe(down)">
                                      <p:cBhvr>
                                        <p:cTn id="37" dur="500"/>
                                        <p:tgtEl>
                                          <p:spTgt spid="1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0" presetClass="entr" presetSubtype="0" fill="hold" nodeType="clickEffect">
                                  <p:stCondLst>
                                    <p:cond delay="0"/>
                                  </p:stCondLst>
                                  <p:childTnLst>
                                    <p:set>
                                      <p:cBhvr>
                                        <p:cTn id="41" dur="1" fill="hold">
                                          <p:stCondLst>
                                            <p:cond delay="0"/>
                                          </p:stCondLst>
                                        </p:cTn>
                                        <p:tgtEl>
                                          <p:spTgt spid="137223"/>
                                        </p:tgtEl>
                                        <p:attrNameLst>
                                          <p:attrName>style.visibility</p:attrName>
                                        </p:attrNameLst>
                                      </p:cBhvr>
                                      <p:to>
                                        <p:strVal val="visible"/>
                                      </p:to>
                                    </p:set>
                                    <p:animEffect transition="in" filter="fade">
                                      <p:cBhvr>
                                        <p:cTn id="42" dur="800" decel="100000"/>
                                        <p:tgtEl>
                                          <p:spTgt spid="137223"/>
                                        </p:tgtEl>
                                      </p:cBhvr>
                                    </p:animEffect>
                                    <p:anim calcmode="lin" valueType="num">
                                      <p:cBhvr>
                                        <p:cTn id="43" dur="800" decel="100000" fill="hold"/>
                                        <p:tgtEl>
                                          <p:spTgt spid="137223"/>
                                        </p:tgtEl>
                                        <p:attrNameLst>
                                          <p:attrName>style.rotation</p:attrName>
                                        </p:attrNameLst>
                                      </p:cBhvr>
                                      <p:tavLst>
                                        <p:tav tm="0">
                                          <p:val>
                                            <p:fltVal val="-90"/>
                                          </p:val>
                                        </p:tav>
                                        <p:tav tm="100000">
                                          <p:val>
                                            <p:fltVal val="0"/>
                                          </p:val>
                                        </p:tav>
                                      </p:tavLst>
                                    </p:anim>
                                    <p:anim calcmode="lin" valueType="num">
                                      <p:cBhvr>
                                        <p:cTn id="44" dur="800" decel="100000" fill="hold"/>
                                        <p:tgtEl>
                                          <p:spTgt spid="137223"/>
                                        </p:tgtEl>
                                        <p:attrNameLst>
                                          <p:attrName>ppt_x</p:attrName>
                                        </p:attrNameLst>
                                      </p:cBhvr>
                                      <p:tavLst>
                                        <p:tav tm="0">
                                          <p:val>
                                            <p:strVal val="#ppt_x+0.4"/>
                                          </p:val>
                                        </p:tav>
                                        <p:tav tm="100000">
                                          <p:val>
                                            <p:strVal val="#ppt_x-0.05"/>
                                          </p:val>
                                        </p:tav>
                                      </p:tavLst>
                                    </p:anim>
                                    <p:anim calcmode="lin" valueType="num">
                                      <p:cBhvr>
                                        <p:cTn id="45" dur="800" decel="100000" fill="hold"/>
                                        <p:tgtEl>
                                          <p:spTgt spid="137223"/>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137223"/>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137223"/>
                                        </p:tgtEl>
                                        <p:attrNameLst>
                                          <p:attrName>ppt_y</p:attrName>
                                        </p:attrNameLst>
                                      </p:cBhvr>
                                      <p:tavLst>
                                        <p:tav tm="0">
                                          <p:val>
                                            <p:strVal val="#ppt_y+0.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3" presetClass="entr" presetSubtype="0" fill="hold" nodeType="clickEffect">
                                  <p:stCondLst>
                                    <p:cond delay="0"/>
                                  </p:stCondLst>
                                  <p:childTnLst>
                                    <p:set>
                                      <p:cBhvr>
                                        <p:cTn id="51" dur="1" fill="hold">
                                          <p:stCondLst>
                                            <p:cond delay="0"/>
                                          </p:stCondLst>
                                        </p:cTn>
                                        <p:tgtEl>
                                          <p:spTgt spid="137218"/>
                                        </p:tgtEl>
                                        <p:attrNameLst>
                                          <p:attrName>style.visibility</p:attrName>
                                        </p:attrNameLst>
                                      </p:cBhvr>
                                      <p:to>
                                        <p:strVal val="visible"/>
                                      </p:to>
                                    </p:set>
                                    <p:animEffect transition="in" filter="fade">
                                      <p:cBhvr>
                                        <p:cTn id="52" dur="100"/>
                                        <p:tgtEl>
                                          <p:spTgt spid="137218"/>
                                        </p:tgtEl>
                                      </p:cBhvr>
                                    </p:animEffect>
                                    <p:anim calcmode="lin" valueType="num">
                                      <p:cBhvr>
                                        <p:cTn id="53" dur="400" fill="hold"/>
                                        <p:tgtEl>
                                          <p:spTgt spid="137218"/>
                                        </p:tgtEl>
                                        <p:attrNameLst>
                                          <p:attrName>ppt_x</p:attrName>
                                        </p:attrNameLst>
                                      </p:cBhvr>
                                      <p:tavLst>
                                        <p:tav tm="0">
                                          <p:val>
                                            <p:strVal val="#ppt_x"/>
                                          </p:val>
                                        </p:tav>
                                        <p:tav tm="100000">
                                          <p:val>
                                            <p:strVal val="#ppt_x"/>
                                          </p:val>
                                        </p:tav>
                                      </p:tavLst>
                                    </p:anim>
                                    <p:anim calcmode="lin" valueType="num">
                                      <p:cBhvr>
                                        <p:cTn id="54" dur="400" fill="hold"/>
                                        <p:tgtEl>
                                          <p:spTgt spid="137218"/>
                                        </p:tgtEl>
                                        <p:attrNameLst>
                                          <p:attrName>ppt_y</p:attrName>
                                        </p:attrNameLst>
                                      </p:cBhvr>
                                      <p:tavLst>
                                        <p:tav tm="0">
                                          <p:val>
                                            <p:strVal val="#ppt_y+0.31"/>
                                          </p:val>
                                        </p:tav>
                                        <p:tav tm="100000">
                                          <p:val>
                                            <p:strVal val="#ppt_y+0.31"/>
                                          </p:val>
                                        </p:tav>
                                      </p:tavLst>
                                    </p:anim>
                                    <p:anim calcmode="lin" valueType="num">
                                      <p:cBhvr>
                                        <p:cTn id="55" dur="600" decel="50000" fill="hold">
                                          <p:stCondLst>
                                            <p:cond delay="400"/>
                                          </p:stCondLst>
                                        </p:cTn>
                                        <p:tgtEl>
                                          <p:spTgt spid="13721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6" dur="600" decel="50000" fill="hold">
                                          <p:stCondLst>
                                            <p:cond delay="400"/>
                                          </p:stCondLst>
                                        </p:cTn>
                                        <p:tgtEl>
                                          <p:spTgt spid="13721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22/07/2020</a:t>
            </a:fld>
            <a:endParaRPr lang="es-ES" dirty="0"/>
          </a:p>
        </p:txBody>
      </p:sp>
      <p:sp>
        <p:nvSpPr>
          <p:cNvPr id="3" name="2 Marcador de pie de página"/>
          <p:cNvSpPr>
            <a:spLocks noGrp="1"/>
          </p:cNvSpPr>
          <p:nvPr>
            <p:ph type="ftr" sz="quarter" idx="11"/>
          </p:nvPr>
        </p:nvSpPr>
        <p:spPr/>
        <p:txBody>
          <a:bodyPr/>
          <a:lstStyle/>
          <a:p>
            <a:r>
              <a:rPr lang="es-ES" dirty="0" smtClean="0"/>
              <a:t>Juan Antonio Romano Largo</a:t>
            </a:r>
            <a:endParaRPr lang="es-ES" dirty="0"/>
          </a:p>
        </p:txBody>
      </p:sp>
      <p:sp>
        <p:nvSpPr>
          <p:cNvPr id="5" name="1 Título"/>
          <p:cNvSpPr txBox="1">
            <a:spLocks/>
          </p:cNvSpPr>
          <p:nvPr/>
        </p:nvSpPr>
        <p:spPr>
          <a:xfrm>
            <a:off x="509558" y="223822"/>
            <a:ext cx="840108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u="sng" dirty="0" smtClean="0">
                <a:solidFill>
                  <a:srgbClr val="002060"/>
                </a:solidFill>
                <a:latin typeface="Comic Sans MS" pitchFamily="66" charset="0"/>
                <a:ea typeface="+mj-ea"/>
                <a:cs typeface="+mj-cs"/>
              </a:rPr>
              <a:t>Energía potencial gravitatoria</a:t>
            </a:r>
            <a:r>
              <a:rPr kumimoji="0" lang="es-ES" sz="4400" b="0" i="0" u="sng" strike="noStrike" kern="1200" cap="none" spc="0" normalizeH="0" baseline="0" noProof="0" dirty="0" smtClean="0">
                <a:ln>
                  <a:noFill/>
                </a:ln>
                <a:solidFill>
                  <a:srgbClr val="002060"/>
                </a:solidFill>
                <a:effectLst/>
                <a:uLnTx/>
                <a:uFillTx/>
                <a:latin typeface="Comic Sans MS" pitchFamily="66" charset="0"/>
                <a:ea typeface="+mj-ea"/>
                <a:cs typeface="+mj-cs"/>
              </a:rPr>
              <a:t>.</a:t>
            </a:r>
            <a:endParaRPr kumimoji="0" lang="es-ES" sz="4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6" name="5 CuadroTexto"/>
          <p:cNvSpPr txBox="1"/>
          <p:nvPr/>
        </p:nvSpPr>
        <p:spPr>
          <a:xfrm>
            <a:off x="285720" y="1000108"/>
            <a:ext cx="8643998" cy="1938992"/>
          </a:xfrm>
          <a:prstGeom prst="rect">
            <a:avLst/>
          </a:prstGeom>
          <a:noFill/>
        </p:spPr>
        <p:txBody>
          <a:bodyPr wrap="square" rtlCol="0">
            <a:spAutoFit/>
          </a:bodyPr>
          <a:lstStyle/>
          <a:p>
            <a:pPr algn="just"/>
            <a:r>
              <a:rPr lang="es-ES" sz="2400" dirty="0" smtClean="0"/>
              <a:t>	El campo gravitatorio es </a:t>
            </a:r>
            <a:r>
              <a:rPr lang="es-ES" sz="2400" dirty="0" smtClean="0">
                <a:solidFill>
                  <a:srgbClr val="FF0000"/>
                </a:solidFill>
              </a:rPr>
              <a:t>conservativo</a:t>
            </a:r>
            <a:r>
              <a:rPr lang="es-ES" sz="2400" dirty="0" smtClean="0"/>
              <a:t>, es decir, tiene asociada una energía potencial que permanecerá constante en ausencia de fuerzas externas.</a:t>
            </a:r>
          </a:p>
          <a:p>
            <a:pPr algn="just"/>
            <a:r>
              <a:rPr lang="es-ES" sz="2400" dirty="0" smtClean="0"/>
              <a:t>	</a:t>
            </a:r>
          </a:p>
          <a:p>
            <a:pPr algn="just"/>
            <a:r>
              <a:rPr lang="es-ES" sz="2400" dirty="0" smtClean="0"/>
              <a:t>Para calcular la energía potencial usaremos que:</a:t>
            </a:r>
          </a:p>
        </p:txBody>
      </p:sp>
      <p:sp>
        <p:nvSpPr>
          <p:cNvPr id="15360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graphicFrame>
        <p:nvGraphicFramePr>
          <p:cNvPr id="153603" name="Object 3"/>
          <p:cNvGraphicFramePr>
            <a:graphicFrameLocks noChangeAspect="1"/>
          </p:cNvGraphicFramePr>
          <p:nvPr/>
        </p:nvGraphicFramePr>
        <p:xfrm>
          <a:off x="714348" y="3165485"/>
          <a:ext cx="7858180" cy="3339878"/>
        </p:xfrm>
        <a:graphic>
          <a:graphicData uri="http://schemas.openxmlformats.org/presentationml/2006/ole">
            <mc:AlternateContent xmlns:mc="http://schemas.openxmlformats.org/markup-compatibility/2006">
              <mc:Choice xmlns:v="urn:schemas-microsoft-com:vml" Requires="v">
                <p:oleObj spid="_x0000_s153608" name="Ecuación" r:id="rId3" imgW="3111480" imgH="1333440" progId="Equation.3">
                  <p:embed/>
                </p:oleObj>
              </mc:Choice>
              <mc:Fallback>
                <p:oleObj name="Ecuación" r:id="rId3" imgW="3111480" imgH="133344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48" y="3165485"/>
                        <a:ext cx="7858180" cy="33398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05" name="Object 5"/>
          <p:cNvGraphicFramePr>
            <a:graphicFrameLocks noChangeAspect="1"/>
          </p:cNvGraphicFramePr>
          <p:nvPr/>
        </p:nvGraphicFramePr>
        <p:xfrm>
          <a:off x="6429388" y="2357430"/>
          <a:ext cx="2170112" cy="652462"/>
        </p:xfrm>
        <a:graphic>
          <a:graphicData uri="http://schemas.openxmlformats.org/presentationml/2006/ole">
            <mc:AlternateContent xmlns:mc="http://schemas.openxmlformats.org/markup-compatibility/2006">
              <mc:Choice xmlns:v="urn:schemas-microsoft-com:vml" Requires="v">
                <p:oleObj spid="_x0000_s153609" name="Ecuación" r:id="rId5" imgW="787320" imgH="241200" progId="Equation.3">
                  <p:embed/>
                </p:oleObj>
              </mc:Choice>
              <mc:Fallback>
                <p:oleObj name="Ecuación" r:id="rId5" imgW="787320" imgH="24120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29388" y="2357430"/>
                        <a:ext cx="2170112" cy="6524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499"/>
                                          </p:stCondLst>
                                        </p:cTn>
                                        <p:tgtEl>
                                          <p:spTgt spid="15360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0" presetClass="entr" presetSubtype="0" fill="hold" nodeType="clickEffect">
                                  <p:stCondLst>
                                    <p:cond delay="0"/>
                                  </p:stCondLst>
                                  <p:childTnLst>
                                    <p:set>
                                      <p:cBhvr>
                                        <p:cTn id="19" dur="1" fill="hold">
                                          <p:stCondLst>
                                            <p:cond delay="0"/>
                                          </p:stCondLst>
                                        </p:cTn>
                                        <p:tgtEl>
                                          <p:spTgt spid="153603"/>
                                        </p:tgtEl>
                                        <p:attrNameLst>
                                          <p:attrName>style.visibility</p:attrName>
                                        </p:attrNameLst>
                                      </p:cBhvr>
                                      <p:to>
                                        <p:strVal val="visible"/>
                                      </p:to>
                                    </p:set>
                                    <p:animEffect transition="in" filter="fade">
                                      <p:cBhvr>
                                        <p:cTn id="20" dur="800" decel="100000"/>
                                        <p:tgtEl>
                                          <p:spTgt spid="153603"/>
                                        </p:tgtEl>
                                      </p:cBhvr>
                                    </p:animEffect>
                                    <p:anim calcmode="lin" valueType="num">
                                      <p:cBhvr>
                                        <p:cTn id="21" dur="800" decel="100000" fill="hold"/>
                                        <p:tgtEl>
                                          <p:spTgt spid="153603"/>
                                        </p:tgtEl>
                                        <p:attrNameLst>
                                          <p:attrName>style.rotation</p:attrName>
                                        </p:attrNameLst>
                                      </p:cBhvr>
                                      <p:tavLst>
                                        <p:tav tm="0">
                                          <p:val>
                                            <p:fltVal val="-90"/>
                                          </p:val>
                                        </p:tav>
                                        <p:tav tm="100000">
                                          <p:val>
                                            <p:fltVal val="0"/>
                                          </p:val>
                                        </p:tav>
                                      </p:tavLst>
                                    </p:anim>
                                    <p:anim calcmode="lin" valueType="num">
                                      <p:cBhvr>
                                        <p:cTn id="22" dur="800" decel="100000" fill="hold"/>
                                        <p:tgtEl>
                                          <p:spTgt spid="153603"/>
                                        </p:tgtEl>
                                        <p:attrNameLst>
                                          <p:attrName>ppt_x</p:attrName>
                                        </p:attrNameLst>
                                      </p:cBhvr>
                                      <p:tavLst>
                                        <p:tav tm="0">
                                          <p:val>
                                            <p:strVal val="#ppt_x+0.4"/>
                                          </p:val>
                                        </p:tav>
                                        <p:tav tm="100000">
                                          <p:val>
                                            <p:strVal val="#ppt_x-0.05"/>
                                          </p:val>
                                        </p:tav>
                                      </p:tavLst>
                                    </p:anim>
                                    <p:anim calcmode="lin" valueType="num">
                                      <p:cBhvr>
                                        <p:cTn id="23" dur="800" decel="100000" fill="hold"/>
                                        <p:tgtEl>
                                          <p:spTgt spid="153603"/>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153603"/>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15360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22/07/2020</a:t>
            </a:fld>
            <a:endParaRPr lang="es-ES" dirty="0"/>
          </a:p>
        </p:txBody>
      </p:sp>
      <p:sp>
        <p:nvSpPr>
          <p:cNvPr id="3" name="2 Marcador de pie de página"/>
          <p:cNvSpPr>
            <a:spLocks noGrp="1"/>
          </p:cNvSpPr>
          <p:nvPr>
            <p:ph type="ftr" sz="quarter" idx="11"/>
          </p:nvPr>
        </p:nvSpPr>
        <p:spPr/>
        <p:txBody>
          <a:bodyPr/>
          <a:lstStyle/>
          <a:p>
            <a:r>
              <a:rPr lang="es-ES" dirty="0" smtClean="0"/>
              <a:t>Juan Antonio Romano Largo</a:t>
            </a:r>
            <a:endParaRPr lang="es-ES" dirty="0"/>
          </a:p>
        </p:txBody>
      </p:sp>
      <p:graphicFrame>
        <p:nvGraphicFramePr>
          <p:cNvPr id="161794" name="Object 2"/>
          <p:cNvGraphicFramePr>
            <a:graphicFrameLocks noChangeAspect="1"/>
          </p:cNvGraphicFramePr>
          <p:nvPr/>
        </p:nvGraphicFramePr>
        <p:xfrm>
          <a:off x="6357950" y="1357298"/>
          <a:ext cx="2519362" cy="1066800"/>
        </p:xfrm>
        <a:graphic>
          <a:graphicData uri="http://schemas.openxmlformats.org/presentationml/2006/ole">
            <mc:AlternateContent xmlns:mc="http://schemas.openxmlformats.org/markup-compatibility/2006">
              <mc:Choice xmlns:v="urn:schemas-microsoft-com:vml" Requires="v">
                <p:oleObj spid="_x0000_s161800" name="Ecuación" r:id="rId3" imgW="914400" imgH="393480" progId="Equation.3">
                  <p:embed/>
                </p:oleObj>
              </mc:Choice>
              <mc:Fallback>
                <p:oleObj name="Ecuación" r:id="rId3" imgW="914400" imgH="393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7950" y="1357298"/>
                        <a:ext cx="2519362" cy="10668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4 CuadroTexto"/>
          <p:cNvSpPr txBox="1"/>
          <p:nvPr/>
        </p:nvSpPr>
        <p:spPr>
          <a:xfrm>
            <a:off x="285720" y="-24"/>
            <a:ext cx="8643998" cy="1200329"/>
          </a:xfrm>
          <a:prstGeom prst="rect">
            <a:avLst/>
          </a:prstGeom>
          <a:noFill/>
        </p:spPr>
        <p:txBody>
          <a:bodyPr wrap="square" rtlCol="0">
            <a:spAutoFit/>
          </a:bodyPr>
          <a:lstStyle/>
          <a:p>
            <a:pPr algn="just"/>
            <a:r>
              <a:rPr lang="es-ES" sz="2400" dirty="0" smtClean="0"/>
              <a:t>	Si asignamos E</a:t>
            </a:r>
            <a:r>
              <a:rPr lang="es-ES" sz="2400" baseline="-25000" dirty="0" smtClean="0"/>
              <a:t>p</a:t>
            </a:r>
            <a:r>
              <a:rPr lang="es-ES" sz="2400" dirty="0" smtClean="0"/>
              <a:t> = 0 a un punto cuya distancia sea ∞ y calculamos el trabajo para ir desde un punto que esté a distancia r hasta el ∞, obtenemos la expresión para la energía potencial:</a:t>
            </a:r>
          </a:p>
        </p:txBody>
      </p:sp>
      <p:graphicFrame>
        <p:nvGraphicFramePr>
          <p:cNvPr id="161795" name="Object 3"/>
          <p:cNvGraphicFramePr>
            <a:graphicFrameLocks noChangeAspect="1"/>
          </p:cNvGraphicFramePr>
          <p:nvPr/>
        </p:nvGraphicFramePr>
        <p:xfrm>
          <a:off x="285720" y="1071546"/>
          <a:ext cx="5421312" cy="1717675"/>
        </p:xfrm>
        <a:graphic>
          <a:graphicData uri="http://schemas.openxmlformats.org/presentationml/2006/ole">
            <mc:AlternateContent xmlns:mc="http://schemas.openxmlformats.org/markup-compatibility/2006">
              <mc:Choice xmlns:v="urn:schemas-microsoft-com:vml" Requires="v">
                <p:oleObj spid="_x0000_s161801" name="Ecuación" r:id="rId5" imgW="2145960" imgH="685800" progId="Equation.3">
                  <p:embed/>
                </p:oleObj>
              </mc:Choice>
              <mc:Fallback>
                <p:oleObj name="Ecuación" r:id="rId5" imgW="2145960" imgH="6858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720" y="1071546"/>
                        <a:ext cx="5421312" cy="1717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8" name="7 Conector recto"/>
          <p:cNvCxnSpPr/>
          <p:nvPr/>
        </p:nvCxnSpPr>
        <p:spPr>
          <a:xfrm rot="5400000">
            <a:off x="2821769" y="2250273"/>
            <a:ext cx="714380" cy="500066"/>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9" name="8 Cerrar llave"/>
          <p:cNvSpPr/>
          <p:nvPr/>
        </p:nvSpPr>
        <p:spPr>
          <a:xfrm>
            <a:off x="5715008" y="1157278"/>
            <a:ext cx="512638" cy="1628780"/>
          </a:xfrm>
          <a:prstGeom prst="rightBrace">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dirty="0"/>
          </a:p>
        </p:txBody>
      </p:sp>
      <p:sp>
        <p:nvSpPr>
          <p:cNvPr id="10" name="9 CuadroTexto"/>
          <p:cNvSpPr txBox="1"/>
          <p:nvPr/>
        </p:nvSpPr>
        <p:spPr>
          <a:xfrm>
            <a:off x="285720" y="3000372"/>
            <a:ext cx="8643998" cy="461665"/>
          </a:xfrm>
          <a:prstGeom prst="rect">
            <a:avLst/>
          </a:prstGeom>
          <a:noFill/>
        </p:spPr>
        <p:txBody>
          <a:bodyPr wrap="square" rtlCol="0">
            <a:spAutoFit/>
          </a:bodyPr>
          <a:lstStyle/>
          <a:p>
            <a:pPr algn="just"/>
            <a:r>
              <a:rPr lang="es-ES" sz="2400" dirty="0" smtClean="0"/>
              <a:t>	Si estamos en las proximidades de la superficie de la Tierra:</a:t>
            </a:r>
          </a:p>
        </p:txBody>
      </p:sp>
      <p:graphicFrame>
        <p:nvGraphicFramePr>
          <p:cNvPr id="161796" name="Object 4"/>
          <p:cNvGraphicFramePr>
            <a:graphicFrameLocks noChangeAspect="1"/>
          </p:cNvGraphicFramePr>
          <p:nvPr/>
        </p:nvGraphicFramePr>
        <p:xfrm>
          <a:off x="836621" y="3357562"/>
          <a:ext cx="7307279" cy="3350432"/>
        </p:xfrm>
        <a:graphic>
          <a:graphicData uri="http://schemas.openxmlformats.org/presentationml/2006/ole">
            <mc:AlternateContent xmlns:mc="http://schemas.openxmlformats.org/markup-compatibility/2006">
              <mc:Choice xmlns:v="urn:schemas-microsoft-com:vml" Requires="v">
                <p:oleObj spid="_x0000_s161802" name="Ecuación" r:id="rId7" imgW="3060360" imgH="1422360" progId="Equation.3">
                  <p:embed/>
                </p:oleObj>
              </mc:Choice>
              <mc:Fallback>
                <p:oleObj name="Ecuación" r:id="rId7" imgW="3060360" imgH="142236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6621" y="3357562"/>
                        <a:ext cx="7307279" cy="3350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161795"/>
                                        </p:tgtEl>
                                        <p:attrNameLst>
                                          <p:attrName>style.visibility</p:attrName>
                                        </p:attrNameLst>
                                      </p:cBhvr>
                                      <p:to>
                                        <p:strVal val="visible"/>
                                      </p:to>
                                    </p:set>
                                    <p:animEffect transition="in" filter="fade">
                                      <p:cBhvr>
                                        <p:cTn id="12" dur="800" decel="100000"/>
                                        <p:tgtEl>
                                          <p:spTgt spid="161795"/>
                                        </p:tgtEl>
                                      </p:cBhvr>
                                    </p:animEffect>
                                    <p:anim calcmode="lin" valueType="num">
                                      <p:cBhvr>
                                        <p:cTn id="13" dur="800" decel="100000" fill="hold"/>
                                        <p:tgtEl>
                                          <p:spTgt spid="161795"/>
                                        </p:tgtEl>
                                        <p:attrNameLst>
                                          <p:attrName>style.rotation</p:attrName>
                                        </p:attrNameLst>
                                      </p:cBhvr>
                                      <p:tavLst>
                                        <p:tav tm="0">
                                          <p:val>
                                            <p:fltVal val="-90"/>
                                          </p:val>
                                        </p:tav>
                                        <p:tav tm="100000">
                                          <p:val>
                                            <p:fltVal val="0"/>
                                          </p:val>
                                        </p:tav>
                                      </p:tavLst>
                                    </p:anim>
                                    <p:anim calcmode="lin" valueType="num">
                                      <p:cBhvr>
                                        <p:cTn id="14" dur="800" decel="100000" fill="hold"/>
                                        <p:tgtEl>
                                          <p:spTgt spid="161795"/>
                                        </p:tgtEl>
                                        <p:attrNameLst>
                                          <p:attrName>ppt_x</p:attrName>
                                        </p:attrNameLst>
                                      </p:cBhvr>
                                      <p:tavLst>
                                        <p:tav tm="0">
                                          <p:val>
                                            <p:strVal val="#ppt_x+0.4"/>
                                          </p:val>
                                        </p:tav>
                                        <p:tav tm="100000">
                                          <p:val>
                                            <p:strVal val="#ppt_x-0.05"/>
                                          </p:val>
                                        </p:tav>
                                      </p:tavLst>
                                    </p:anim>
                                    <p:anim calcmode="lin" valueType="num">
                                      <p:cBhvr>
                                        <p:cTn id="15" dur="800" decel="100000" fill="hold"/>
                                        <p:tgtEl>
                                          <p:spTgt spid="161795"/>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161795"/>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161795"/>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499"/>
                                          </p:stCondLst>
                                        </p:cTn>
                                        <p:tgtEl>
                                          <p:spTgt spid="16179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0">
                                            <p:txEl>
                                              <p:pRg st="0" end="0"/>
                                            </p:txEl>
                                          </p:spTgt>
                                        </p:tgtEl>
                                        <p:attrNameLst>
                                          <p:attrName>style.visibility</p:attrName>
                                        </p:attrNameLst>
                                      </p:cBhvr>
                                      <p:to>
                                        <p:strVal val="visible"/>
                                      </p:to>
                                    </p:set>
                                    <p:animEffect transition="in" filter="wipe(down)">
                                      <p:cBhvr>
                                        <p:cTn id="34" dur="500"/>
                                        <p:tgtEl>
                                          <p:spTgt spid="10">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499"/>
                                          </p:stCondLst>
                                        </p:cTn>
                                        <p:tgtEl>
                                          <p:spTgt spid="1617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utoUpdateAnimBg="0"/>
      <p:bldP spid="9" grpId="0" animBg="1"/>
      <p:bldP spid="10" grpId="0" build="allAtOnce"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22/07/2020</a:t>
            </a:fld>
            <a:endParaRPr lang="es-ES" dirty="0"/>
          </a:p>
        </p:txBody>
      </p:sp>
      <p:sp>
        <p:nvSpPr>
          <p:cNvPr id="3" name="2 Marcador de pie de página"/>
          <p:cNvSpPr>
            <a:spLocks noGrp="1"/>
          </p:cNvSpPr>
          <p:nvPr>
            <p:ph type="ftr" sz="quarter" idx="11"/>
          </p:nvPr>
        </p:nvSpPr>
        <p:spPr/>
        <p:txBody>
          <a:bodyPr/>
          <a:lstStyle/>
          <a:p>
            <a:r>
              <a:rPr lang="es-ES" dirty="0" smtClean="0"/>
              <a:t>Juan Antonio Romano Largo</a:t>
            </a:r>
            <a:endParaRPr lang="es-ES" dirty="0"/>
          </a:p>
        </p:txBody>
      </p:sp>
      <p:sp>
        <p:nvSpPr>
          <p:cNvPr id="4" name="1 Título"/>
          <p:cNvSpPr txBox="1">
            <a:spLocks/>
          </p:cNvSpPr>
          <p:nvPr/>
        </p:nvSpPr>
        <p:spPr>
          <a:xfrm>
            <a:off x="509558" y="223822"/>
            <a:ext cx="840108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u="sng" dirty="0" smtClean="0">
                <a:solidFill>
                  <a:srgbClr val="002060"/>
                </a:solidFill>
                <a:latin typeface="Comic Sans MS" pitchFamily="66" charset="0"/>
                <a:ea typeface="+mj-ea"/>
                <a:cs typeface="+mj-cs"/>
              </a:rPr>
              <a:t>Potencial gravitatorio</a:t>
            </a:r>
            <a:r>
              <a:rPr kumimoji="0" lang="es-ES" sz="4400" b="0" i="0" u="sng" strike="noStrike" kern="1200" cap="none" spc="0" normalizeH="0" baseline="0" noProof="0" dirty="0" smtClean="0">
                <a:ln>
                  <a:noFill/>
                </a:ln>
                <a:solidFill>
                  <a:srgbClr val="002060"/>
                </a:solidFill>
                <a:effectLst/>
                <a:uLnTx/>
                <a:uFillTx/>
                <a:latin typeface="Comic Sans MS" pitchFamily="66" charset="0"/>
                <a:ea typeface="+mj-ea"/>
                <a:cs typeface="+mj-cs"/>
              </a:rPr>
              <a:t>.</a:t>
            </a:r>
            <a:endParaRPr kumimoji="0" lang="es-ES" sz="4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5" name="4 CuadroTexto"/>
          <p:cNvSpPr txBox="1"/>
          <p:nvPr/>
        </p:nvSpPr>
        <p:spPr>
          <a:xfrm>
            <a:off x="285720" y="1442853"/>
            <a:ext cx="8643998" cy="830997"/>
          </a:xfrm>
          <a:prstGeom prst="rect">
            <a:avLst/>
          </a:prstGeom>
          <a:noFill/>
        </p:spPr>
        <p:txBody>
          <a:bodyPr wrap="square" rtlCol="0">
            <a:spAutoFit/>
          </a:bodyPr>
          <a:lstStyle/>
          <a:p>
            <a:pPr algn="just"/>
            <a:r>
              <a:rPr lang="es-ES" sz="2400" dirty="0" smtClean="0"/>
              <a:t>	</a:t>
            </a:r>
            <a:r>
              <a:rPr lang="es-ES" sz="2400" b="1" dirty="0" smtClean="0"/>
              <a:t> </a:t>
            </a:r>
            <a:r>
              <a:rPr lang="es-ES" sz="2400" dirty="0" smtClean="0"/>
              <a:t>El </a:t>
            </a:r>
            <a:r>
              <a:rPr lang="es-ES" sz="2400" dirty="0" smtClean="0">
                <a:solidFill>
                  <a:srgbClr val="FF0000"/>
                </a:solidFill>
              </a:rPr>
              <a:t>potencial gravitatorio </a:t>
            </a:r>
            <a:r>
              <a:rPr lang="es-ES" sz="2400" dirty="0" smtClean="0"/>
              <a:t>se define como la energía potencial por unidad de masa colocada en un punto.</a:t>
            </a:r>
          </a:p>
        </p:txBody>
      </p:sp>
      <p:sp>
        <p:nvSpPr>
          <p:cNvPr id="16077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graphicFrame>
        <p:nvGraphicFramePr>
          <p:cNvPr id="160769" name="Object 1"/>
          <p:cNvGraphicFramePr>
            <a:graphicFrameLocks noChangeAspect="1"/>
          </p:cNvGraphicFramePr>
          <p:nvPr/>
        </p:nvGraphicFramePr>
        <p:xfrm>
          <a:off x="3214678" y="2571744"/>
          <a:ext cx="2725738" cy="1087438"/>
        </p:xfrm>
        <a:graphic>
          <a:graphicData uri="http://schemas.openxmlformats.org/presentationml/2006/ole">
            <mc:AlternateContent xmlns:mc="http://schemas.openxmlformats.org/markup-compatibility/2006">
              <mc:Choice xmlns:v="urn:schemas-microsoft-com:vml" Requires="v">
                <p:oleObj spid="_x0000_s160774" name="Ecuación" r:id="rId3" imgW="1054080" imgH="419040" progId="Equation.3">
                  <p:embed/>
                </p:oleObj>
              </mc:Choice>
              <mc:Fallback>
                <p:oleObj name="Ecuación" r:id="rId3" imgW="1054080" imgH="41904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4678" y="2571744"/>
                        <a:ext cx="2725738" cy="10874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7 CuadroTexto"/>
          <p:cNvSpPr txBox="1"/>
          <p:nvPr/>
        </p:nvSpPr>
        <p:spPr>
          <a:xfrm>
            <a:off x="285720" y="3955325"/>
            <a:ext cx="8643998" cy="830997"/>
          </a:xfrm>
          <a:prstGeom prst="rect">
            <a:avLst/>
          </a:prstGeom>
          <a:noFill/>
        </p:spPr>
        <p:txBody>
          <a:bodyPr wrap="square" rtlCol="0">
            <a:spAutoFit/>
          </a:bodyPr>
          <a:lstStyle/>
          <a:p>
            <a:pPr algn="just"/>
            <a:r>
              <a:rPr lang="es-ES" sz="2400" dirty="0" smtClean="0"/>
              <a:t>	</a:t>
            </a:r>
            <a:r>
              <a:rPr lang="es-ES" sz="2400" b="1" dirty="0" smtClean="0"/>
              <a:t> </a:t>
            </a:r>
            <a:r>
              <a:rPr lang="es-ES" sz="2400" dirty="0" smtClean="0"/>
              <a:t>La diferencia de potencial entre dos puntos es el trabajo para llevar la unidad de masa desde el punto A hasta el punto B:</a:t>
            </a:r>
          </a:p>
        </p:txBody>
      </p:sp>
      <p:sp>
        <p:nvSpPr>
          <p:cNvPr id="16077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graphicFrame>
        <p:nvGraphicFramePr>
          <p:cNvPr id="160771" name="Object 3"/>
          <p:cNvGraphicFramePr>
            <a:graphicFrameLocks noChangeAspect="1"/>
          </p:cNvGraphicFramePr>
          <p:nvPr/>
        </p:nvGraphicFramePr>
        <p:xfrm>
          <a:off x="2047875" y="5000625"/>
          <a:ext cx="4857750" cy="1071563"/>
        </p:xfrm>
        <a:graphic>
          <a:graphicData uri="http://schemas.openxmlformats.org/presentationml/2006/ole">
            <mc:AlternateContent xmlns:mc="http://schemas.openxmlformats.org/markup-compatibility/2006">
              <mc:Choice xmlns:v="urn:schemas-microsoft-com:vml" Requires="v">
                <p:oleObj spid="_x0000_s160775" name="Ecuación" r:id="rId5" imgW="1942920" imgH="431640" progId="Equation.3">
                  <p:embed/>
                </p:oleObj>
              </mc:Choice>
              <mc:Fallback>
                <p:oleObj name="Ecuación" r:id="rId5" imgW="1942920" imgH="4316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7875" y="5000625"/>
                        <a:ext cx="4857750" cy="1071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499"/>
                                          </p:stCondLst>
                                        </p:cTn>
                                        <p:tgtEl>
                                          <p:spTgt spid="16076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0" presetClass="entr" presetSubtype="0" fill="hold" nodeType="clickEffect">
                                  <p:stCondLst>
                                    <p:cond delay="0"/>
                                  </p:stCondLst>
                                  <p:childTnLst>
                                    <p:set>
                                      <p:cBhvr>
                                        <p:cTn id="20" dur="1" fill="hold">
                                          <p:stCondLst>
                                            <p:cond delay="0"/>
                                          </p:stCondLst>
                                        </p:cTn>
                                        <p:tgtEl>
                                          <p:spTgt spid="160771"/>
                                        </p:tgtEl>
                                        <p:attrNameLst>
                                          <p:attrName>style.visibility</p:attrName>
                                        </p:attrNameLst>
                                      </p:cBhvr>
                                      <p:to>
                                        <p:strVal val="visible"/>
                                      </p:to>
                                    </p:set>
                                    <p:animEffect transition="in" filter="fade">
                                      <p:cBhvr>
                                        <p:cTn id="21" dur="800" decel="100000"/>
                                        <p:tgtEl>
                                          <p:spTgt spid="160771"/>
                                        </p:tgtEl>
                                      </p:cBhvr>
                                    </p:animEffect>
                                    <p:anim calcmode="lin" valueType="num">
                                      <p:cBhvr>
                                        <p:cTn id="22" dur="800" decel="100000" fill="hold"/>
                                        <p:tgtEl>
                                          <p:spTgt spid="160771"/>
                                        </p:tgtEl>
                                        <p:attrNameLst>
                                          <p:attrName>style.rotation</p:attrName>
                                        </p:attrNameLst>
                                      </p:cBhvr>
                                      <p:tavLst>
                                        <p:tav tm="0">
                                          <p:val>
                                            <p:fltVal val="-90"/>
                                          </p:val>
                                        </p:tav>
                                        <p:tav tm="100000">
                                          <p:val>
                                            <p:fltVal val="0"/>
                                          </p:val>
                                        </p:tav>
                                      </p:tavLst>
                                    </p:anim>
                                    <p:anim calcmode="lin" valueType="num">
                                      <p:cBhvr>
                                        <p:cTn id="23" dur="800" decel="100000" fill="hold"/>
                                        <p:tgtEl>
                                          <p:spTgt spid="160771"/>
                                        </p:tgtEl>
                                        <p:attrNameLst>
                                          <p:attrName>ppt_x</p:attrName>
                                        </p:attrNameLst>
                                      </p:cBhvr>
                                      <p:tavLst>
                                        <p:tav tm="0">
                                          <p:val>
                                            <p:strVal val="#ppt_x+0.4"/>
                                          </p:val>
                                        </p:tav>
                                        <p:tav tm="100000">
                                          <p:val>
                                            <p:strVal val="#ppt_x-0.05"/>
                                          </p:val>
                                        </p:tav>
                                      </p:tavLst>
                                    </p:anim>
                                    <p:anim calcmode="lin" valueType="num">
                                      <p:cBhvr>
                                        <p:cTn id="24" dur="800" decel="100000" fill="hold"/>
                                        <p:tgtEl>
                                          <p:spTgt spid="160771"/>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160771"/>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16077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22/07/2020</a:t>
            </a:fld>
            <a:endParaRPr lang="es-ES" dirty="0"/>
          </a:p>
        </p:txBody>
      </p:sp>
      <p:sp>
        <p:nvSpPr>
          <p:cNvPr id="3" name="2 Marcador de pie de página"/>
          <p:cNvSpPr>
            <a:spLocks noGrp="1"/>
          </p:cNvSpPr>
          <p:nvPr>
            <p:ph type="ftr" sz="quarter" idx="11"/>
          </p:nvPr>
        </p:nvSpPr>
        <p:spPr/>
        <p:txBody>
          <a:bodyPr/>
          <a:lstStyle/>
          <a:p>
            <a:r>
              <a:rPr lang="es-ES" dirty="0" smtClean="0"/>
              <a:t>Juan Antonio Romano Largo</a:t>
            </a:r>
            <a:endParaRPr lang="es-ES" dirty="0"/>
          </a:p>
        </p:txBody>
      </p:sp>
      <p:sp>
        <p:nvSpPr>
          <p:cNvPr id="4" name="1 Título"/>
          <p:cNvSpPr txBox="1">
            <a:spLocks/>
          </p:cNvSpPr>
          <p:nvPr/>
        </p:nvSpPr>
        <p:spPr>
          <a:xfrm>
            <a:off x="509558" y="223822"/>
            <a:ext cx="840108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u="sng" dirty="0" smtClean="0">
                <a:solidFill>
                  <a:srgbClr val="002060"/>
                </a:solidFill>
                <a:latin typeface="Comic Sans MS" pitchFamily="66" charset="0"/>
                <a:ea typeface="+mj-ea"/>
                <a:cs typeface="+mj-cs"/>
              </a:rPr>
              <a:t>Velocidad orbital.</a:t>
            </a:r>
            <a:endParaRPr kumimoji="0" lang="es-ES" sz="4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pic>
        <p:nvPicPr>
          <p:cNvPr id="158721" name="Picture 1" descr="Sin título-33"/>
          <p:cNvPicPr>
            <a:picLocks noChangeAspect="1" noChangeArrowheads="1"/>
          </p:cNvPicPr>
          <p:nvPr/>
        </p:nvPicPr>
        <p:blipFill>
          <a:blip r:embed="rId3"/>
          <a:srcRect/>
          <a:stretch>
            <a:fillRect/>
          </a:stretch>
        </p:blipFill>
        <p:spPr bwMode="auto">
          <a:xfrm>
            <a:off x="642942" y="1209671"/>
            <a:ext cx="3286116" cy="3005147"/>
          </a:xfrm>
          <a:prstGeom prst="rect">
            <a:avLst/>
          </a:prstGeom>
          <a:noFill/>
          <a:ln w="9525">
            <a:noFill/>
            <a:miter lim="800000"/>
            <a:headEnd/>
            <a:tailEnd/>
          </a:ln>
        </p:spPr>
      </p:pic>
      <p:sp>
        <p:nvSpPr>
          <p:cNvPr id="6" name="5 CuadroTexto"/>
          <p:cNvSpPr txBox="1"/>
          <p:nvPr/>
        </p:nvSpPr>
        <p:spPr>
          <a:xfrm>
            <a:off x="4286248" y="1442853"/>
            <a:ext cx="4643470" cy="1200329"/>
          </a:xfrm>
          <a:prstGeom prst="rect">
            <a:avLst/>
          </a:prstGeom>
          <a:noFill/>
        </p:spPr>
        <p:txBody>
          <a:bodyPr wrap="square" rtlCol="0">
            <a:spAutoFit/>
          </a:bodyPr>
          <a:lstStyle/>
          <a:p>
            <a:r>
              <a:rPr lang="es-ES" sz="2400" dirty="0" smtClean="0"/>
              <a:t>Supongamos que hay una partícula de masa m con trayectoria circular de radio r alrededor de la tierra. </a:t>
            </a:r>
          </a:p>
        </p:txBody>
      </p:sp>
      <p:sp>
        <p:nvSpPr>
          <p:cNvPr id="158723"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graphicFrame>
        <p:nvGraphicFramePr>
          <p:cNvPr id="158722" name="Object 2"/>
          <p:cNvGraphicFramePr>
            <a:graphicFrameLocks noChangeAspect="1"/>
          </p:cNvGraphicFramePr>
          <p:nvPr/>
        </p:nvGraphicFramePr>
        <p:xfrm>
          <a:off x="5018088" y="2928938"/>
          <a:ext cx="2867025" cy="1130300"/>
        </p:xfrm>
        <a:graphic>
          <a:graphicData uri="http://schemas.openxmlformats.org/presentationml/2006/ole">
            <mc:AlternateContent xmlns:mc="http://schemas.openxmlformats.org/markup-compatibility/2006">
              <mc:Choice xmlns:v="urn:schemas-microsoft-com:vml" Requires="v">
                <p:oleObj spid="_x0000_s158730" name="Ecuación" r:id="rId4" imgW="1066680" imgH="419040" progId="Equation.3">
                  <p:embed/>
                </p:oleObj>
              </mc:Choice>
              <mc:Fallback>
                <p:oleObj name="Ecuación" r:id="rId4" imgW="1066680" imgH="4190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8088" y="2928938"/>
                        <a:ext cx="2867025" cy="1130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8 CuadroTexto"/>
          <p:cNvSpPr txBox="1"/>
          <p:nvPr/>
        </p:nvSpPr>
        <p:spPr>
          <a:xfrm>
            <a:off x="214282" y="4228935"/>
            <a:ext cx="8867836" cy="461665"/>
          </a:xfrm>
          <a:prstGeom prst="rect">
            <a:avLst/>
          </a:prstGeom>
          <a:noFill/>
        </p:spPr>
        <p:txBody>
          <a:bodyPr wrap="square" rtlCol="0">
            <a:spAutoFit/>
          </a:bodyPr>
          <a:lstStyle/>
          <a:p>
            <a:r>
              <a:rPr lang="es-ES" sz="2400" dirty="0" smtClean="0"/>
              <a:t>Igualando la fuerza centrípeta con la gravitatoria:</a:t>
            </a:r>
          </a:p>
        </p:txBody>
      </p:sp>
      <p:sp>
        <p:nvSpPr>
          <p:cNvPr id="158725"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graphicFrame>
        <p:nvGraphicFramePr>
          <p:cNvPr id="158724" name="Object 4"/>
          <p:cNvGraphicFramePr>
            <a:graphicFrameLocks noChangeAspect="1"/>
          </p:cNvGraphicFramePr>
          <p:nvPr/>
        </p:nvGraphicFramePr>
        <p:xfrm>
          <a:off x="683139" y="4786322"/>
          <a:ext cx="2960167" cy="1227158"/>
        </p:xfrm>
        <a:graphic>
          <a:graphicData uri="http://schemas.openxmlformats.org/presentationml/2006/ole">
            <mc:AlternateContent xmlns:mc="http://schemas.openxmlformats.org/markup-compatibility/2006">
              <mc:Choice xmlns:v="urn:schemas-microsoft-com:vml" Requires="v">
                <p:oleObj spid="_x0000_s158731" name="Ecuación" r:id="rId6" imgW="1002960" imgH="419040" progId="Equation.3">
                  <p:embed/>
                </p:oleObj>
              </mc:Choice>
              <mc:Fallback>
                <p:oleObj name="Ecuación" r:id="rId6" imgW="1002960" imgH="419040" progId="Equation.3">
                  <p:embed/>
                  <p:pic>
                    <p:nvPicPr>
                      <p:cNvPr id="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3139" y="4786322"/>
                        <a:ext cx="2960167" cy="12271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0" name="19 Grupo"/>
          <p:cNvGrpSpPr/>
          <p:nvPr/>
        </p:nvGrpSpPr>
        <p:grpSpPr>
          <a:xfrm>
            <a:off x="1857356" y="4857760"/>
            <a:ext cx="1214446" cy="1000132"/>
            <a:chOff x="1857356" y="4857760"/>
            <a:chExt cx="1214446" cy="1000132"/>
          </a:xfrm>
        </p:grpSpPr>
        <p:cxnSp>
          <p:nvCxnSpPr>
            <p:cNvPr id="12" name="11 Conector recto"/>
            <p:cNvCxnSpPr/>
            <p:nvPr/>
          </p:nvCxnSpPr>
          <p:spPr>
            <a:xfrm rot="5400000">
              <a:off x="1821637" y="4893479"/>
              <a:ext cx="500066" cy="428628"/>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rot="5400000">
              <a:off x="2464579" y="5250669"/>
              <a:ext cx="714380" cy="500066"/>
            </a:xfrm>
            <a:prstGeom prst="line">
              <a:avLst/>
            </a:prstGeom>
            <a:ln w="50800"/>
          </p:spPr>
          <p:style>
            <a:lnRef idx="1">
              <a:schemeClr val="accent1"/>
            </a:lnRef>
            <a:fillRef idx="0">
              <a:schemeClr val="accent1"/>
            </a:fillRef>
            <a:effectRef idx="0">
              <a:schemeClr val="accent1"/>
            </a:effectRef>
            <a:fontRef idx="minor">
              <a:schemeClr val="tx1"/>
            </a:fontRef>
          </p:style>
        </p:cxnSp>
      </p:grpSp>
      <p:grpSp>
        <p:nvGrpSpPr>
          <p:cNvPr id="21" name="20 Grupo"/>
          <p:cNvGrpSpPr/>
          <p:nvPr/>
        </p:nvGrpSpPr>
        <p:grpSpPr>
          <a:xfrm>
            <a:off x="1643042" y="5500702"/>
            <a:ext cx="1714512" cy="428628"/>
            <a:chOff x="1643042" y="5500702"/>
            <a:chExt cx="1714512" cy="428628"/>
          </a:xfrm>
        </p:grpSpPr>
        <p:cxnSp>
          <p:nvCxnSpPr>
            <p:cNvPr id="14" name="13 Conector recto"/>
            <p:cNvCxnSpPr/>
            <p:nvPr/>
          </p:nvCxnSpPr>
          <p:spPr>
            <a:xfrm rot="5400000">
              <a:off x="3071802" y="5643578"/>
              <a:ext cx="357190" cy="214314"/>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16 Conector recto"/>
            <p:cNvCxnSpPr/>
            <p:nvPr/>
          </p:nvCxnSpPr>
          <p:spPr>
            <a:xfrm rot="5400000">
              <a:off x="1571604" y="5572140"/>
              <a:ext cx="357190" cy="214314"/>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2" name="21 Flecha derecha"/>
          <p:cNvSpPr/>
          <p:nvPr/>
        </p:nvSpPr>
        <p:spPr>
          <a:xfrm>
            <a:off x="3857620" y="521495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58727"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graphicFrame>
        <p:nvGraphicFramePr>
          <p:cNvPr id="158726" name="Object 6"/>
          <p:cNvGraphicFramePr>
            <a:graphicFrameLocks noChangeAspect="1"/>
          </p:cNvGraphicFramePr>
          <p:nvPr/>
        </p:nvGraphicFramePr>
        <p:xfrm>
          <a:off x="5214942" y="4714884"/>
          <a:ext cx="2585448" cy="1500198"/>
        </p:xfrm>
        <a:graphic>
          <a:graphicData uri="http://schemas.openxmlformats.org/presentationml/2006/ole">
            <mc:AlternateContent xmlns:mc="http://schemas.openxmlformats.org/markup-compatibility/2006">
              <mc:Choice xmlns:v="urn:schemas-microsoft-com:vml" Requires="v">
                <p:oleObj spid="_x0000_s158732" name="Ecuación" r:id="rId8" imgW="774364" imgH="444307" progId="Equation.3">
                  <p:embed/>
                </p:oleObj>
              </mc:Choice>
              <mc:Fallback>
                <p:oleObj name="Ecuación" r:id="rId8" imgW="774364" imgH="444307" progId="Equation.3">
                  <p:embed/>
                  <p:pic>
                    <p:nvPicPr>
                      <p:cNvPr id="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14942" y="4714884"/>
                        <a:ext cx="2585448" cy="150019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158721"/>
                                        </p:tgtEl>
                                        <p:attrNameLst>
                                          <p:attrName>style.visibility</p:attrName>
                                        </p:attrNameLst>
                                      </p:cBhvr>
                                      <p:to>
                                        <p:strVal val="visible"/>
                                      </p:to>
                                    </p:set>
                                    <p:anim calcmode="lin" valueType="num">
                                      <p:cBhvr>
                                        <p:cTn id="12" dur="1000" fill="hold"/>
                                        <p:tgtEl>
                                          <p:spTgt spid="158721"/>
                                        </p:tgtEl>
                                        <p:attrNameLst>
                                          <p:attrName>ppt_w</p:attrName>
                                        </p:attrNameLst>
                                      </p:cBhvr>
                                      <p:tavLst>
                                        <p:tav tm="0">
                                          <p:val>
                                            <p:fltVal val="0"/>
                                          </p:val>
                                        </p:tav>
                                        <p:tav tm="100000">
                                          <p:val>
                                            <p:strVal val="#ppt_w"/>
                                          </p:val>
                                        </p:tav>
                                      </p:tavLst>
                                    </p:anim>
                                    <p:anim calcmode="lin" valueType="num">
                                      <p:cBhvr>
                                        <p:cTn id="13" dur="1000" fill="hold"/>
                                        <p:tgtEl>
                                          <p:spTgt spid="158721"/>
                                        </p:tgtEl>
                                        <p:attrNameLst>
                                          <p:attrName>ppt_h</p:attrName>
                                        </p:attrNameLst>
                                      </p:cBhvr>
                                      <p:tavLst>
                                        <p:tav tm="0">
                                          <p:val>
                                            <p:fltVal val="0"/>
                                          </p:val>
                                        </p:tav>
                                        <p:tav tm="100000">
                                          <p:val>
                                            <p:strVal val="#ppt_h"/>
                                          </p:val>
                                        </p:tav>
                                      </p:tavLst>
                                    </p:anim>
                                    <p:anim calcmode="lin" valueType="num">
                                      <p:cBhvr>
                                        <p:cTn id="14" dur="1000" fill="hold"/>
                                        <p:tgtEl>
                                          <p:spTgt spid="158721"/>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15872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30" presetClass="entr" presetSubtype="0" fill="hold" nodeType="clickEffect">
                                  <p:stCondLst>
                                    <p:cond delay="0"/>
                                  </p:stCondLst>
                                  <p:childTnLst>
                                    <p:set>
                                      <p:cBhvr>
                                        <p:cTn id="19" dur="1" fill="hold">
                                          <p:stCondLst>
                                            <p:cond delay="0"/>
                                          </p:stCondLst>
                                        </p:cTn>
                                        <p:tgtEl>
                                          <p:spTgt spid="158722"/>
                                        </p:tgtEl>
                                        <p:attrNameLst>
                                          <p:attrName>style.visibility</p:attrName>
                                        </p:attrNameLst>
                                      </p:cBhvr>
                                      <p:to>
                                        <p:strVal val="visible"/>
                                      </p:to>
                                    </p:set>
                                    <p:animEffect transition="in" filter="fade">
                                      <p:cBhvr>
                                        <p:cTn id="20" dur="800" decel="100000"/>
                                        <p:tgtEl>
                                          <p:spTgt spid="158722"/>
                                        </p:tgtEl>
                                      </p:cBhvr>
                                    </p:animEffect>
                                    <p:anim calcmode="lin" valueType="num">
                                      <p:cBhvr>
                                        <p:cTn id="21" dur="800" decel="100000" fill="hold"/>
                                        <p:tgtEl>
                                          <p:spTgt spid="158722"/>
                                        </p:tgtEl>
                                        <p:attrNameLst>
                                          <p:attrName>style.rotation</p:attrName>
                                        </p:attrNameLst>
                                      </p:cBhvr>
                                      <p:tavLst>
                                        <p:tav tm="0">
                                          <p:val>
                                            <p:fltVal val="-90"/>
                                          </p:val>
                                        </p:tav>
                                        <p:tav tm="100000">
                                          <p:val>
                                            <p:fltVal val="0"/>
                                          </p:val>
                                        </p:tav>
                                      </p:tavLst>
                                    </p:anim>
                                    <p:anim calcmode="lin" valueType="num">
                                      <p:cBhvr>
                                        <p:cTn id="22" dur="800" decel="100000" fill="hold"/>
                                        <p:tgtEl>
                                          <p:spTgt spid="158722"/>
                                        </p:tgtEl>
                                        <p:attrNameLst>
                                          <p:attrName>ppt_x</p:attrName>
                                        </p:attrNameLst>
                                      </p:cBhvr>
                                      <p:tavLst>
                                        <p:tav tm="0">
                                          <p:val>
                                            <p:strVal val="#ppt_x+0.4"/>
                                          </p:val>
                                        </p:tav>
                                        <p:tav tm="100000">
                                          <p:val>
                                            <p:strVal val="#ppt_x-0.05"/>
                                          </p:val>
                                        </p:tav>
                                      </p:tavLst>
                                    </p:anim>
                                    <p:anim calcmode="lin" valueType="num">
                                      <p:cBhvr>
                                        <p:cTn id="23" dur="800" decel="100000" fill="hold"/>
                                        <p:tgtEl>
                                          <p:spTgt spid="158722"/>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158722"/>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158722"/>
                                        </p:tgtEl>
                                        <p:attrNameLst>
                                          <p:attrName>ppt_y</p:attrName>
                                        </p:attrNameLst>
                                      </p:cBhvr>
                                      <p:tavLst>
                                        <p:tav tm="0">
                                          <p:val>
                                            <p:strVal val="#ppt_y+0.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1587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499"/>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499"/>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30" presetClass="entr" presetSubtype="0" fill="hold" nodeType="clickEffect">
                                  <p:stCondLst>
                                    <p:cond delay="0"/>
                                  </p:stCondLst>
                                  <p:childTnLst>
                                    <p:set>
                                      <p:cBhvr>
                                        <p:cTn id="50" dur="1" fill="hold">
                                          <p:stCondLst>
                                            <p:cond delay="0"/>
                                          </p:stCondLst>
                                        </p:cTn>
                                        <p:tgtEl>
                                          <p:spTgt spid="158726"/>
                                        </p:tgtEl>
                                        <p:attrNameLst>
                                          <p:attrName>style.visibility</p:attrName>
                                        </p:attrNameLst>
                                      </p:cBhvr>
                                      <p:to>
                                        <p:strVal val="visible"/>
                                      </p:to>
                                    </p:set>
                                    <p:animEffect transition="in" filter="fade">
                                      <p:cBhvr>
                                        <p:cTn id="51" dur="800" decel="100000"/>
                                        <p:tgtEl>
                                          <p:spTgt spid="158726"/>
                                        </p:tgtEl>
                                      </p:cBhvr>
                                    </p:animEffect>
                                    <p:anim calcmode="lin" valueType="num">
                                      <p:cBhvr>
                                        <p:cTn id="52" dur="800" decel="100000" fill="hold"/>
                                        <p:tgtEl>
                                          <p:spTgt spid="158726"/>
                                        </p:tgtEl>
                                        <p:attrNameLst>
                                          <p:attrName>style.rotation</p:attrName>
                                        </p:attrNameLst>
                                      </p:cBhvr>
                                      <p:tavLst>
                                        <p:tav tm="0">
                                          <p:val>
                                            <p:fltVal val="-90"/>
                                          </p:val>
                                        </p:tav>
                                        <p:tav tm="100000">
                                          <p:val>
                                            <p:fltVal val="0"/>
                                          </p:val>
                                        </p:tav>
                                      </p:tavLst>
                                    </p:anim>
                                    <p:anim calcmode="lin" valueType="num">
                                      <p:cBhvr>
                                        <p:cTn id="53" dur="800" decel="100000" fill="hold"/>
                                        <p:tgtEl>
                                          <p:spTgt spid="158726"/>
                                        </p:tgtEl>
                                        <p:attrNameLst>
                                          <p:attrName>ppt_x</p:attrName>
                                        </p:attrNameLst>
                                      </p:cBhvr>
                                      <p:tavLst>
                                        <p:tav tm="0">
                                          <p:val>
                                            <p:strVal val="#ppt_x+0.4"/>
                                          </p:val>
                                        </p:tav>
                                        <p:tav tm="100000">
                                          <p:val>
                                            <p:strVal val="#ppt_x-0.05"/>
                                          </p:val>
                                        </p:tav>
                                      </p:tavLst>
                                    </p:anim>
                                    <p:anim calcmode="lin" valueType="num">
                                      <p:cBhvr>
                                        <p:cTn id="54" dur="800" decel="100000" fill="hold"/>
                                        <p:tgtEl>
                                          <p:spTgt spid="158726"/>
                                        </p:tgtEl>
                                        <p:attrNameLst>
                                          <p:attrName>ppt_y</p:attrName>
                                        </p:attrNameLst>
                                      </p:cBhvr>
                                      <p:tavLst>
                                        <p:tav tm="0">
                                          <p:val>
                                            <p:strVal val="#ppt_y-0.4"/>
                                          </p:val>
                                        </p:tav>
                                        <p:tav tm="100000">
                                          <p:val>
                                            <p:strVal val="#ppt_y+0.1"/>
                                          </p:val>
                                        </p:tav>
                                      </p:tavLst>
                                    </p:anim>
                                    <p:anim calcmode="lin" valueType="num">
                                      <p:cBhvr>
                                        <p:cTn id="55" dur="200" accel="100000" fill="hold">
                                          <p:stCondLst>
                                            <p:cond delay="800"/>
                                          </p:stCondLst>
                                        </p:cTn>
                                        <p:tgtEl>
                                          <p:spTgt spid="158726"/>
                                        </p:tgtEl>
                                        <p:attrNameLst>
                                          <p:attrName>ppt_x</p:attrName>
                                        </p:attrNameLst>
                                      </p:cBhvr>
                                      <p:tavLst>
                                        <p:tav tm="0">
                                          <p:val>
                                            <p:strVal val="#ppt_x-0.05"/>
                                          </p:val>
                                        </p:tav>
                                        <p:tav tm="100000">
                                          <p:val>
                                            <p:strVal val="#ppt_x"/>
                                          </p:val>
                                        </p:tav>
                                      </p:tavLst>
                                    </p:anim>
                                    <p:anim calcmode="lin" valueType="num">
                                      <p:cBhvr>
                                        <p:cTn id="56" dur="200" accel="100000" fill="hold">
                                          <p:stCondLst>
                                            <p:cond delay="800"/>
                                          </p:stCondLst>
                                        </p:cTn>
                                        <p:tgtEl>
                                          <p:spTgt spid="15872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9" grpId="0" autoUpdateAnimBg="0"/>
      <p:bldP spid="22"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22/07/2020</a:t>
            </a:fld>
            <a:endParaRPr lang="es-ES" dirty="0"/>
          </a:p>
        </p:txBody>
      </p:sp>
      <p:sp>
        <p:nvSpPr>
          <p:cNvPr id="3" name="2 Marcador de pie de página"/>
          <p:cNvSpPr>
            <a:spLocks noGrp="1"/>
          </p:cNvSpPr>
          <p:nvPr>
            <p:ph type="ftr" sz="quarter" idx="11"/>
          </p:nvPr>
        </p:nvSpPr>
        <p:spPr/>
        <p:txBody>
          <a:bodyPr/>
          <a:lstStyle/>
          <a:p>
            <a:r>
              <a:rPr lang="es-ES" dirty="0" smtClean="0"/>
              <a:t>Juan Antonio Romano Largo</a:t>
            </a:r>
            <a:endParaRPr lang="es-ES" dirty="0"/>
          </a:p>
        </p:txBody>
      </p:sp>
      <p:sp>
        <p:nvSpPr>
          <p:cNvPr id="4" name="1 Título"/>
          <p:cNvSpPr txBox="1">
            <a:spLocks/>
          </p:cNvSpPr>
          <p:nvPr/>
        </p:nvSpPr>
        <p:spPr>
          <a:xfrm>
            <a:off x="509558" y="223822"/>
            <a:ext cx="840108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u="sng" dirty="0" smtClean="0">
                <a:solidFill>
                  <a:srgbClr val="002060"/>
                </a:solidFill>
                <a:latin typeface="Comic Sans MS" pitchFamily="66" charset="0"/>
                <a:ea typeface="+mj-ea"/>
                <a:cs typeface="+mj-cs"/>
              </a:rPr>
              <a:t>Energía total.</a:t>
            </a:r>
            <a:endParaRPr kumimoji="0" lang="es-ES" sz="4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5" name="4 CuadroTexto"/>
          <p:cNvSpPr txBox="1"/>
          <p:nvPr/>
        </p:nvSpPr>
        <p:spPr>
          <a:xfrm>
            <a:off x="214282" y="1071546"/>
            <a:ext cx="8867836" cy="830997"/>
          </a:xfrm>
          <a:prstGeom prst="rect">
            <a:avLst/>
          </a:prstGeom>
          <a:noFill/>
        </p:spPr>
        <p:txBody>
          <a:bodyPr wrap="square" rtlCol="0">
            <a:spAutoFit/>
          </a:bodyPr>
          <a:lstStyle/>
          <a:p>
            <a:pPr algn="just"/>
            <a:r>
              <a:rPr lang="es-ES" sz="2400" dirty="0" smtClean="0"/>
              <a:t>La energía total de un objeto de masa m en una órbita de radio r alrededor de la Tierra será la suma de la E</a:t>
            </a:r>
            <a:r>
              <a:rPr lang="es-ES" sz="2400" baseline="-25000" dirty="0" smtClean="0"/>
              <a:t>c</a:t>
            </a:r>
            <a:r>
              <a:rPr lang="es-ES" sz="2400" dirty="0" smtClean="0"/>
              <a:t> y la E</a:t>
            </a:r>
            <a:r>
              <a:rPr lang="es-ES" sz="2400" baseline="-25000" dirty="0" smtClean="0"/>
              <a:t>p</a:t>
            </a:r>
            <a:r>
              <a:rPr lang="es-ES" sz="2400" dirty="0" smtClean="0"/>
              <a:t>:</a:t>
            </a:r>
          </a:p>
        </p:txBody>
      </p:sp>
      <p:graphicFrame>
        <p:nvGraphicFramePr>
          <p:cNvPr id="156673" name="Object 1"/>
          <p:cNvGraphicFramePr>
            <a:graphicFrameLocks noChangeAspect="1"/>
          </p:cNvGraphicFramePr>
          <p:nvPr/>
        </p:nvGraphicFramePr>
        <p:xfrm>
          <a:off x="793775" y="1900246"/>
          <a:ext cx="7421563" cy="2743200"/>
        </p:xfrm>
        <a:graphic>
          <a:graphicData uri="http://schemas.openxmlformats.org/presentationml/2006/ole">
            <mc:AlternateContent xmlns:mc="http://schemas.openxmlformats.org/markup-compatibility/2006">
              <mc:Choice xmlns:v="urn:schemas-microsoft-com:vml" Requires="v">
                <p:oleObj spid="_x0000_s156675" name="Ecuación" r:id="rId3" imgW="2222280" imgH="812520" progId="Equation.3">
                  <p:embed/>
                </p:oleObj>
              </mc:Choice>
              <mc:Fallback>
                <p:oleObj name="Ecuación" r:id="rId3" imgW="2222280" imgH="81252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775" y="1900246"/>
                        <a:ext cx="7421563" cy="27432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6 CuadroTexto"/>
          <p:cNvSpPr txBox="1"/>
          <p:nvPr/>
        </p:nvSpPr>
        <p:spPr>
          <a:xfrm>
            <a:off x="214282" y="4812581"/>
            <a:ext cx="8867836" cy="1569660"/>
          </a:xfrm>
          <a:prstGeom prst="rect">
            <a:avLst/>
          </a:prstGeom>
          <a:noFill/>
        </p:spPr>
        <p:txBody>
          <a:bodyPr wrap="square" rtlCol="0">
            <a:spAutoFit/>
          </a:bodyPr>
          <a:lstStyle/>
          <a:p>
            <a:pPr algn="just"/>
            <a:r>
              <a:rPr lang="es-ES" sz="2400" dirty="0" smtClean="0"/>
              <a:t>La energía total es negativa e igual a la mitad del valor de la energía potencial. El signo menos corresponde a orbitas cerradas de objetos que no tienen energía suficiente para escapar de la atracción terrestre.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156673"/>
                                        </p:tgtEl>
                                        <p:attrNameLst>
                                          <p:attrName>style.visibility</p:attrName>
                                        </p:attrNameLst>
                                      </p:cBhvr>
                                      <p:to>
                                        <p:strVal val="visible"/>
                                      </p:to>
                                    </p:set>
                                    <p:animEffect transition="in" filter="fade">
                                      <p:cBhvr>
                                        <p:cTn id="12" dur="800" decel="100000"/>
                                        <p:tgtEl>
                                          <p:spTgt spid="156673"/>
                                        </p:tgtEl>
                                      </p:cBhvr>
                                    </p:animEffect>
                                    <p:anim calcmode="lin" valueType="num">
                                      <p:cBhvr>
                                        <p:cTn id="13" dur="800" decel="100000" fill="hold"/>
                                        <p:tgtEl>
                                          <p:spTgt spid="156673"/>
                                        </p:tgtEl>
                                        <p:attrNameLst>
                                          <p:attrName>style.rotation</p:attrName>
                                        </p:attrNameLst>
                                      </p:cBhvr>
                                      <p:tavLst>
                                        <p:tav tm="0">
                                          <p:val>
                                            <p:fltVal val="-90"/>
                                          </p:val>
                                        </p:tav>
                                        <p:tav tm="100000">
                                          <p:val>
                                            <p:fltVal val="0"/>
                                          </p:val>
                                        </p:tav>
                                      </p:tavLst>
                                    </p:anim>
                                    <p:anim calcmode="lin" valueType="num">
                                      <p:cBhvr>
                                        <p:cTn id="14" dur="800" decel="100000" fill="hold"/>
                                        <p:tgtEl>
                                          <p:spTgt spid="156673"/>
                                        </p:tgtEl>
                                        <p:attrNameLst>
                                          <p:attrName>ppt_x</p:attrName>
                                        </p:attrNameLst>
                                      </p:cBhvr>
                                      <p:tavLst>
                                        <p:tav tm="0">
                                          <p:val>
                                            <p:strVal val="#ppt_x+0.4"/>
                                          </p:val>
                                        </p:tav>
                                        <p:tav tm="100000">
                                          <p:val>
                                            <p:strVal val="#ppt_x-0.05"/>
                                          </p:val>
                                        </p:tav>
                                      </p:tavLst>
                                    </p:anim>
                                    <p:anim calcmode="lin" valueType="num">
                                      <p:cBhvr>
                                        <p:cTn id="15" dur="800" decel="100000" fill="hold"/>
                                        <p:tgtEl>
                                          <p:spTgt spid="156673"/>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156673"/>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156673"/>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7"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22/07/2020</a:t>
            </a:fld>
            <a:endParaRPr lang="es-ES" dirty="0"/>
          </a:p>
        </p:txBody>
      </p:sp>
      <p:sp>
        <p:nvSpPr>
          <p:cNvPr id="3" name="2 Marcador de pie de página"/>
          <p:cNvSpPr>
            <a:spLocks noGrp="1"/>
          </p:cNvSpPr>
          <p:nvPr>
            <p:ph type="ftr" sz="quarter" idx="11"/>
          </p:nvPr>
        </p:nvSpPr>
        <p:spPr/>
        <p:txBody>
          <a:bodyPr/>
          <a:lstStyle/>
          <a:p>
            <a:r>
              <a:rPr lang="es-ES" dirty="0" smtClean="0"/>
              <a:t>Juan Antonio Romano Largo</a:t>
            </a:r>
            <a:endParaRPr lang="es-ES" dirty="0"/>
          </a:p>
        </p:txBody>
      </p:sp>
      <p:sp>
        <p:nvSpPr>
          <p:cNvPr id="4" name="1 Título"/>
          <p:cNvSpPr txBox="1">
            <a:spLocks/>
          </p:cNvSpPr>
          <p:nvPr/>
        </p:nvSpPr>
        <p:spPr>
          <a:xfrm>
            <a:off x="509558" y="223822"/>
            <a:ext cx="840108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u="sng" dirty="0" smtClean="0">
                <a:solidFill>
                  <a:srgbClr val="002060"/>
                </a:solidFill>
                <a:latin typeface="Comic Sans MS" pitchFamily="66" charset="0"/>
                <a:ea typeface="+mj-ea"/>
                <a:cs typeface="+mj-cs"/>
              </a:rPr>
              <a:t>Velocidad de escape.</a:t>
            </a:r>
            <a:endParaRPr kumimoji="0" lang="es-ES" sz="4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5" name="4 CuadroTexto"/>
          <p:cNvSpPr txBox="1"/>
          <p:nvPr/>
        </p:nvSpPr>
        <p:spPr>
          <a:xfrm>
            <a:off x="214282" y="1071546"/>
            <a:ext cx="8867836" cy="2308324"/>
          </a:xfrm>
          <a:prstGeom prst="rect">
            <a:avLst/>
          </a:prstGeom>
          <a:noFill/>
        </p:spPr>
        <p:txBody>
          <a:bodyPr wrap="square" rtlCol="0">
            <a:spAutoFit/>
          </a:bodyPr>
          <a:lstStyle/>
          <a:p>
            <a:pPr algn="just"/>
            <a:r>
              <a:rPr lang="es-ES" sz="2400" dirty="0" smtClean="0"/>
              <a:t>	Es la velocidad que hay que comunicar a un cuerpo de masa m situado sobre la superficie del planeta para que pueda escapar del campo gravitatorio e irse al ∞.</a:t>
            </a:r>
          </a:p>
          <a:p>
            <a:pPr algn="just"/>
            <a:endParaRPr lang="es-ES" sz="2400" dirty="0" smtClean="0"/>
          </a:p>
          <a:p>
            <a:pPr algn="just"/>
            <a:r>
              <a:rPr lang="es-ES" sz="2400" dirty="0" smtClean="0"/>
              <a:t>	En el ∞ la E</a:t>
            </a:r>
            <a:r>
              <a:rPr lang="es-ES" sz="2400" baseline="-25000" dirty="0" smtClean="0"/>
              <a:t>M</a:t>
            </a:r>
            <a:r>
              <a:rPr lang="es-ES" sz="2400" dirty="0" smtClean="0"/>
              <a:t>= 0 ya que hemos dicho que la E</a:t>
            </a:r>
            <a:r>
              <a:rPr lang="es-ES" sz="2400" baseline="-25000" dirty="0" smtClean="0"/>
              <a:t>p</a:t>
            </a:r>
            <a:r>
              <a:rPr lang="es-ES" sz="2400" dirty="0" smtClean="0"/>
              <a:t>= 0 y la velocidad con la que llega es 0, por tanto Ec + Ep = 0.</a:t>
            </a:r>
          </a:p>
        </p:txBody>
      </p:sp>
      <p:sp>
        <p:nvSpPr>
          <p:cNvPr id="1576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graphicFrame>
        <p:nvGraphicFramePr>
          <p:cNvPr id="157697" name="Object 1"/>
          <p:cNvGraphicFramePr>
            <a:graphicFrameLocks noChangeAspect="1"/>
          </p:cNvGraphicFramePr>
          <p:nvPr/>
        </p:nvGraphicFramePr>
        <p:xfrm>
          <a:off x="571472" y="3643314"/>
          <a:ext cx="2949114" cy="1019179"/>
        </p:xfrm>
        <a:graphic>
          <a:graphicData uri="http://schemas.openxmlformats.org/presentationml/2006/ole">
            <mc:AlternateContent xmlns:mc="http://schemas.openxmlformats.org/markup-compatibility/2006">
              <mc:Choice xmlns:v="urn:schemas-microsoft-com:vml" Requires="v">
                <p:oleObj spid="_x0000_s157702" name="Ecuación" r:id="rId3" imgW="1294838" imgH="444307" progId="Equation.3">
                  <p:embed/>
                </p:oleObj>
              </mc:Choice>
              <mc:Fallback>
                <p:oleObj name="Ecuación" r:id="rId3" imgW="1294838" imgH="444307"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472" y="3643314"/>
                        <a:ext cx="2949114" cy="101917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77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graphicFrame>
        <p:nvGraphicFramePr>
          <p:cNvPr id="157699" name="Object 3"/>
          <p:cNvGraphicFramePr>
            <a:graphicFrameLocks noChangeAspect="1"/>
          </p:cNvGraphicFramePr>
          <p:nvPr/>
        </p:nvGraphicFramePr>
        <p:xfrm>
          <a:off x="2100278" y="4964113"/>
          <a:ext cx="4686300" cy="1536700"/>
        </p:xfrm>
        <a:graphic>
          <a:graphicData uri="http://schemas.openxmlformats.org/presentationml/2006/ole">
            <mc:AlternateContent xmlns:mc="http://schemas.openxmlformats.org/markup-compatibility/2006">
              <mc:Choice xmlns:v="urn:schemas-microsoft-com:vml" Requires="v">
                <p:oleObj spid="_x0000_s157703" name="Ecuación" r:id="rId5" imgW="1485720" imgH="482400" progId="Equation.3">
                  <p:embed/>
                </p:oleObj>
              </mc:Choice>
              <mc:Fallback>
                <p:oleObj name="Ecuación" r:id="rId5" imgW="1485720" imgH="4824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00278" y="4964113"/>
                        <a:ext cx="4686300" cy="15367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0000"/>
                            </a:solidFill>
                          </a14:hiddenFill>
                        </a:ext>
                      </a:extLst>
                    </p:spPr>
                  </p:pic>
                </p:oleObj>
              </mc:Fallback>
            </mc:AlternateContent>
          </a:graphicData>
        </a:graphic>
      </p:graphicFrame>
      <p:sp>
        <p:nvSpPr>
          <p:cNvPr id="10" name="9 Flecha doblada hacia arriba"/>
          <p:cNvSpPr/>
          <p:nvPr/>
        </p:nvSpPr>
        <p:spPr>
          <a:xfrm rot="5400000">
            <a:off x="928662" y="4786322"/>
            <a:ext cx="1131006" cy="869258"/>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0" presetClass="entr" presetSubtype="0" fill="hold" nodeType="clickEffect">
                                  <p:stCondLst>
                                    <p:cond delay="0"/>
                                  </p:stCondLst>
                                  <p:childTnLst>
                                    <p:set>
                                      <p:cBhvr>
                                        <p:cTn id="15" dur="1" fill="hold">
                                          <p:stCondLst>
                                            <p:cond delay="0"/>
                                          </p:stCondLst>
                                        </p:cTn>
                                        <p:tgtEl>
                                          <p:spTgt spid="157697"/>
                                        </p:tgtEl>
                                        <p:attrNameLst>
                                          <p:attrName>style.visibility</p:attrName>
                                        </p:attrNameLst>
                                      </p:cBhvr>
                                      <p:to>
                                        <p:strVal val="visible"/>
                                      </p:to>
                                    </p:set>
                                    <p:animEffect transition="in" filter="fade">
                                      <p:cBhvr>
                                        <p:cTn id="16" dur="800" decel="100000"/>
                                        <p:tgtEl>
                                          <p:spTgt spid="157697"/>
                                        </p:tgtEl>
                                      </p:cBhvr>
                                    </p:animEffect>
                                    <p:anim calcmode="lin" valueType="num">
                                      <p:cBhvr>
                                        <p:cTn id="17" dur="800" decel="100000" fill="hold"/>
                                        <p:tgtEl>
                                          <p:spTgt spid="157697"/>
                                        </p:tgtEl>
                                        <p:attrNameLst>
                                          <p:attrName>style.rotation</p:attrName>
                                        </p:attrNameLst>
                                      </p:cBhvr>
                                      <p:tavLst>
                                        <p:tav tm="0">
                                          <p:val>
                                            <p:fltVal val="-90"/>
                                          </p:val>
                                        </p:tav>
                                        <p:tav tm="100000">
                                          <p:val>
                                            <p:fltVal val="0"/>
                                          </p:val>
                                        </p:tav>
                                      </p:tavLst>
                                    </p:anim>
                                    <p:anim calcmode="lin" valueType="num">
                                      <p:cBhvr>
                                        <p:cTn id="18" dur="800" decel="100000" fill="hold"/>
                                        <p:tgtEl>
                                          <p:spTgt spid="157697"/>
                                        </p:tgtEl>
                                        <p:attrNameLst>
                                          <p:attrName>ppt_x</p:attrName>
                                        </p:attrNameLst>
                                      </p:cBhvr>
                                      <p:tavLst>
                                        <p:tav tm="0">
                                          <p:val>
                                            <p:strVal val="#ppt_x+0.4"/>
                                          </p:val>
                                        </p:tav>
                                        <p:tav tm="100000">
                                          <p:val>
                                            <p:strVal val="#ppt_x-0.05"/>
                                          </p:val>
                                        </p:tav>
                                      </p:tavLst>
                                    </p:anim>
                                    <p:anim calcmode="lin" valueType="num">
                                      <p:cBhvr>
                                        <p:cTn id="19" dur="800" decel="100000" fill="hold"/>
                                        <p:tgtEl>
                                          <p:spTgt spid="157697"/>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57697"/>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57697"/>
                                        </p:tgtEl>
                                        <p:attrNameLst>
                                          <p:attrName>ppt_y</p:attrName>
                                        </p:attrNameLst>
                                      </p:cBhvr>
                                      <p:tavLst>
                                        <p:tav tm="0">
                                          <p:val>
                                            <p:strVal val="#ppt_y+0.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30" presetClass="entr" presetSubtype="0" fill="hold" nodeType="clickEffect">
                                  <p:stCondLst>
                                    <p:cond delay="0"/>
                                  </p:stCondLst>
                                  <p:childTnLst>
                                    <p:set>
                                      <p:cBhvr>
                                        <p:cTn id="29" dur="1" fill="hold">
                                          <p:stCondLst>
                                            <p:cond delay="0"/>
                                          </p:stCondLst>
                                        </p:cTn>
                                        <p:tgtEl>
                                          <p:spTgt spid="157699"/>
                                        </p:tgtEl>
                                        <p:attrNameLst>
                                          <p:attrName>style.visibility</p:attrName>
                                        </p:attrNameLst>
                                      </p:cBhvr>
                                      <p:to>
                                        <p:strVal val="visible"/>
                                      </p:to>
                                    </p:set>
                                    <p:animEffect transition="in" filter="fade">
                                      <p:cBhvr>
                                        <p:cTn id="30" dur="800" decel="100000"/>
                                        <p:tgtEl>
                                          <p:spTgt spid="157699"/>
                                        </p:tgtEl>
                                      </p:cBhvr>
                                    </p:animEffect>
                                    <p:anim calcmode="lin" valueType="num">
                                      <p:cBhvr>
                                        <p:cTn id="31" dur="800" decel="100000" fill="hold"/>
                                        <p:tgtEl>
                                          <p:spTgt spid="157699"/>
                                        </p:tgtEl>
                                        <p:attrNameLst>
                                          <p:attrName>style.rotation</p:attrName>
                                        </p:attrNameLst>
                                      </p:cBhvr>
                                      <p:tavLst>
                                        <p:tav tm="0">
                                          <p:val>
                                            <p:fltVal val="-90"/>
                                          </p:val>
                                        </p:tav>
                                        <p:tav tm="100000">
                                          <p:val>
                                            <p:fltVal val="0"/>
                                          </p:val>
                                        </p:tav>
                                      </p:tavLst>
                                    </p:anim>
                                    <p:anim calcmode="lin" valueType="num">
                                      <p:cBhvr>
                                        <p:cTn id="32" dur="800" decel="100000" fill="hold"/>
                                        <p:tgtEl>
                                          <p:spTgt spid="157699"/>
                                        </p:tgtEl>
                                        <p:attrNameLst>
                                          <p:attrName>ppt_x</p:attrName>
                                        </p:attrNameLst>
                                      </p:cBhvr>
                                      <p:tavLst>
                                        <p:tav tm="0">
                                          <p:val>
                                            <p:strVal val="#ppt_x+0.4"/>
                                          </p:val>
                                        </p:tav>
                                        <p:tav tm="100000">
                                          <p:val>
                                            <p:strVal val="#ppt_x-0.05"/>
                                          </p:val>
                                        </p:tav>
                                      </p:tavLst>
                                    </p:anim>
                                    <p:anim calcmode="lin" valueType="num">
                                      <p:cBhvr>
                                        <p:cTn id="33" dur="800" decel="100000" fill="hold"/>
                                        <p:tgtEl>
                                          <p:spTgt spid="157699"/>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157699"/>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157699"/>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autoUpdateAnimBg="0"/>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22/07/2020</a:t>
            </a:fld>
            <a:endParaRPr lang="es-ES" dirty="0"/>
          </a:p>
        </p:txBody>
      </p:sp>
      <p:sp>
        <p:nvSpPr>
          <p:cNvPr id="3" name="2 Marcador de pie de página"/>
          <p:cNvSpPr>
            <a:spLocks noGrp="1"/>
          </p:cNvSpPr>
          <p:nvPr>
            <p:ph type="ftr" sz="quarter" idx="11"/>
          </p:nvPr>
        </p:nvSpPr>
        <p:spPr/>
        <p:txBody>
          <a:bodyPr/>
          <a:lstStyle/>
          <a:p>
            <a:r>
              <a:rPr lang="es-ES" dirty="0" smtClean="0"/>
              <a:t>Juan Antonio Romano Largo</a:t>
            </a:r>
            <a:endParaRPr lang="es-ES" dirty="0"/>
          </a:p>
        </p:txBody>
      </p:sp>
      <p:sp>
        <p:nvSpPr>
          <p:cNvPr id="4" name="1 Título"/>
          <p:cNvSpPr txBox="1">
            <a:spLocks/>
          </p:cNvSpPr>
          <p:nvPr/>
        </p:nvSpPr>
        <p:spPr>
          <a:xfrm>
            <a:off x="509558" y="223822"/>
            <a:ext cx="840108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u="sng" dirty="0" smtClean="0">
                <a:solidFill>
                  <a:srgbClr val="002060"/>
                </a:solidFill>
                <a:latin typeface="Comic Sans MS" pitchFamily="66" charset="0"/>
                <a:ea typeface="+mj-ea"/>
                <a:cs typeface="+mj-cs"/>
              </a:rPr>
              <a:t>Satélites geoestacionarios.</a:t>
            </a:r>
            <a:endParaRPr kumimoji="0" lang="es-ES" sz="4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5" name="4 CuadroTexto"/>
          <p:cNvSpPr txBox="1"/>
          <p:nvPr/>
        </p:nvSpPr>
        <p:spPr>
          <a:xfrm>
            <a:off x="214282" y="1071546"/>
            <a:ext cx="8867836" cy="3785652"/>
          </a:xfrm>
          <a:prstGeom prst="rect">
            <a:avLst/>
          </a:prstGeom>
          <a:noFill/>
        </p:spPr>
        <p:txBody>
          <a:bodyPr wrap="square" rtlCol="0">
            <a:spAutoFit/>
          </a:bodyPr>
          <a:lstStyle/>
          <a:p>
            <a:pPr algn="just"/>
            <a:r>
              <a:rPr lang="es-ES" sz="2400" dirty="0" smtClean="0"/>
              <a:t>	Un satélite se llama </a:t>
            </a:r>
            <a:r>
              <a:rPr lang="es-ES" sz="2400" dirty="0" smtClean="0">
                <a:solidFill>
                  <a:srgbClr val="FF0000"/>
                </a:solidFill>
              </a:rPr>
              <a:t>geoestacionario</a:t>
            </a:r>
            <a:r>
              <a:rPr lang="es-ES" sz="2400" dirty="0" smtClean="0"/>
              <a:t> o geosíncrono cuando se encuentra siempre sobre el mismo punto de la superficie terrestre, es decir, recorre toda su órbita en el tiempo que la tierra hace una rotación completa (24 h)</a:t>
            </a:r>
          </a:p>
          <a:p>
            <a:pPr algn="just"/>
            <a:endParaRPr lang="es-ES" sz="2400" dirty="0" smtClean="0"/>
          </a:p>
          <a:p>
            <a:pPr algn="just"/>
            <a:r>
              <a:rPr lang="es-ES" sz="2400" dirty="0" smtClean="0"/>
              <a:t>	De la tercera ley de Kepler despejamos r:</a:t>
            </a:r>
          </a:p>
          <a:p>
            <a:pPr algn="just"/>
            <a:endParaRPr lang="es-ES" sz="2400" dirty="0" smtClean="0"/>
          </a:p>
          <a:p>
            <a:pPr algn="just"/>
            <a:endParaRPr lang="es-ES" sz="2400" dirty="0" smtClean="0"/>
          </a:p>
          <a:p>
            <a:pPr algn="just"/>
            <a:r>
              <a:rPr lang="es-ES" sz="2400" dirty="0" smtClean="0"/>
              <a:t>	Sustituyendo valores queda r = 4.2·10</a:t>
            </a:r>
            <a:r>
              <a:rPr lang="es-ES" sz="2400" baseline="30000" dirty="0" smtClean="0"/>
              <a:t>7</a:t>
            </a:r>
            <a:r>
              <a:rPr lang="es-ES" sz="2400" dirty="0" smtClean="0"/>
              <a:t> m, que es una distancia aproximadamente igual a siete veces el radio de la Tierra. </a:t>
            </a:r>
            <a:endParaRPr lang="es-ES" sz="2400" dirty="0"/>
          </a:p>
        </p:txBody>
      </p:sp>
      <p:sp>
        <p:nvSpPr>
          <p:cNvPr id="155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graphicFrame>
        <p:nvGraphicFramePr>
          <p:cNvPr id="155649" name="Object 1"/>
          <p:cNvGraphicFramePr>
            <a:graphicFrameLocks noChangeAspect="1"/>
          </p:cNvGraphicFramePr>
          <p:nvPr/>
        </p:nvGraphicFramePr>
        <p:xfrm>
          <a:off x="6353175" y="2516188"/>
          <a:ext cx="2411413" cy="1182687"/>
        </p:xfrm>
        <a:graphic>
          <a:graphicData uri="http://schemas.openxmlformats.org/presentationml/2006/ole">
            <mc:AlternateContent xmlns:mc="http://schemas.openxmlformats.org/markup-compatibility/2006">
              <mc:Choice xmlns:v="urn:schemas-microsoft-com:vml" Requires="v">
                <p:oleObj spid="_x0000_s155651" name="Ecuación" r:id="rId3" imgW="927000" imgH="457200" progId="Equation.3">
                  <p:embed/>
                </p:oleObj>
              </mc:Choice>
              <mc:Fallback>
                <p:oleObj name="Ecuación" r:id="rId3" imgW="927000" imgH="4572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3175" y="2516188"/>
                        <a:ext cx="2411413" cy="1182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0" presetClass="entr" presetSubtype="0" fill="hold" nodeType="clickEffect">
                                  <p:stCondLst>
                                    <p:cond delay="0"/>
                                  </p:stCondLst>
                                  <p:childTnLst>
                                    <p:set>
                                      <p:cBhvr>
                                        <p:cTn id="15" dur="1" fill="hold">
                                          <p:stCondLst>
                                            <p:cond delay="0"/>
                                          </p:stCondLst>
                                        </p:cTn>
                                        <p:tgtEl>
                                          <p:spTgt spid="155649"/>
                                        </p:tgtEl>
                                        <p:attrNameLst>
                                          <p:attrName>style.visibility</p:attrName>
                                        </p:attrNameLst>
                                      </p:cBhvr>
                                      <p:to>
                                        <p:strVal val="visible"/>
                                      </p:to>
                                    </p:set>
                                    <p:animEffect transition="in" filter="fade">
                                      <p:cBhvr>
                                        <p:cTn id="16" dur="800" decel="100000"/>
                                        <p:tgtEl>
                                          <p:spTgt spid="155649"/>
                                        </p:tgtEl>
                                      </p:cBhvr>
                                    </p:animEffect>
                                    <p:anim calcmode="lin" valueType="num">
                                      <p:cBhvr>
                                        <p:cTn id="17" dur="800" decel="100000" fill="hold"/>
                                        <p:tgtEl>
                                          <p:spTgt spid="155649"/>
                                        </p:tgtEl>
                                        <p:attrNameLst>
                                          <p:attrName>style.rotation</p:attrName>
                                        </p:attrNameLst>
                                      </p:cBhvr>
                                      <p:tavLst>
                                        <p:tav tm="0">
                                          <p:val>
                                            <p:fltVal val="-90"/>
                                          </p:val>
                                        </p:tav>
                                        <p:tav tm="100000">
                                          <p:val>
                                            <p:fltVal val="0"/>
                                          </p:val>
                                        </p:tav>
                                      </p:tavLst>
                                    </p:anim>
                                    <p:anim calcmode="lin" valueType="num">
                                      <p:cBhvr>
                                        <p:cTn id="18" dur="800" decel="100000" fill="hold"/>
                                        <p:tgtEl>
                                          <p:spTgt spid="155649"/>
                                        </p:tgtEl>
                                        <p:attrNameLst>
                                          <p:attrName>ppt_x</p:attrName>
                                        </p:attrNameLst>
                                      </p:cBhvr>
                                      <p:tavLst>
                                        <p:tav tm="0">
                                          <p:val>
                                            <p:strVal val="#ppt_x+0.4"/>
                                          </p:val>
                                        </p:tav>
                                        <p:tav tm="100000">
                                          <p:val>
                                            <p:strVal val="#ppt_x-0.05"/>
                                          </p:val>
                                        </p:tav>
                                      </p:tavLst>
                                    </p:anim>
                                    <p:anim calcmode="lin" valueType="num">
                                      <p:cBhvr>
                                        <p:cTn id="19" dur="800" decel="100000" fill="hold"/>
                                        <p:tgtEl>
                                          <p:spTgt spid="155649"/>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55649"/>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55649"/>
                                        </p:tgtEl>
                                        <p:attrNameLst>
                                          <p:attrName>ppt_y</p:attrName>
                                        </p:attrNameLst>
                                      </p:cBhvr>
                                      <p:tavLst>
                                        <p:tav tm="0">
                                          <p:val>
                                            <p:strVal val="#ppt_y+0.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22/07/2020</a:t>
            </a:fld>
            <a:endParaRPr lang="es-ES" dirty="0"/>
          </a:p>
        </p:txBody>
      </p:sp>
      <p:sp>
        <p:nvSpPr>
          <p:cNvPr id="3" name="2 Marcador de pie de página"/>
          <p:cNvSpPr>
            <a:spLocks noGrp="1"/>
          </p:cNvSpPr>
          <p:nvPr>
            <p:ph type="ftr" sz="quarter" idx="11"/>
          </p:nvPr>
        </p:nvSpPr>
        <p:spPr/>
        <p:txBody>
          <a:bodyPr/>
          <a:lstStyle/>
          <a:p>
            <a:r>
              <a:rPr lang="es-ES" dirty="0" smtClean="0"/>
              <a:t>Juan Antonio Romano Largo</a:t>
            </a:r>
            <a:endParaRPr lang="es-ES" dirty="0"/>
          </a:p>
        </p:txBody>
      </p:sp>
      <p:sp>
        <p:nvSpPr>
          <p:cNvPr id="4" name="1 Título"/>
          <p:cNvSpPr txBox="1">
            <a:spLocks/>
          </p:cNvSpPr>
          <p:nvPr/>
        </p:nvSpPr>
        <p:spPr>
          <a:xfrm>
            <a:off x="509558" y="223822"/>
            <a:ext cx="840108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u="sng" dirty="0" smtClean="0">
                <a:solidFill>
                  <a:srgbClr val="002060"/>
                </a:solidFill>
                <a:latin typeface="Comic Sans MS" pitchFamily="66" charset="0"/>
                <a:ea typeface="+mj-ea"/>
                <a:cs typeface="+mj-cs"/>
              </a:rPr>
              <a:t>Tipo de órbita.</a:t>
            </a:r>
            <a:endParaRPr kumimoji="0" lang="es-ES" sz="4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5" name="4 CuadroTexto"/>
          <p:cNvSpPr txBox="1"/>
          <p:nvPr/>
        </p:nvSpPr>
        <p:spPr>
          <a:xfrm>
            <a:off x="214282" y="1071546"/>
            <a:ext cx="8867836" cy="830997"/>
          </a:xfrm>
          <a:prstGeom prst="rect">
            <a:avLst/>
          </a:prstGeom>
          <a:noFill/>
        </p:spPr>
        <p:txBody>
          <a:bodyPr wrap="square" rtlCol="0">
            <a:spAutoFit/>
          </a:bodyPr>
          <a:lstStyle/>
          <a:p>
            <a:pPr algn="just"/>
            <a:r>
              <a:rPr lang="es-ES" sz="2400" dirty="0" smtClean="0"/>
              <a:t>	Según el valor de la energía total de un objeto en órbita, la forma de esta será una cónica diferente:</a:t>
            </a:r>
          </a:p>
        </p:txBody>
      </p:sp>
      <p:sp>
        <p:nvSpPr>
          <p:cNvPr id="6" name="5 CuadroTexto"/>
          <p:cNvSpPr txBox="1"/>
          <p:nvPr/>
        </p:nvSpPr>
        <p:spPr>
          <a:xfrm>
            <a:off x="214282" y="1928802"/>
            <a:ext cx="8867836" cy="4893647"/>
          </a:xfrm>
          <a:prstGeom prst="rect">
            <a:avLst/>
          </a:prstGeom>
          <a:noFill/>
        </p:spPr>
        <p:txBody>
          <a:bodyPr wrap="square" rtlCol="0">
            <a:spAutoFit/>
          </a:bodyPr>
          <a:lstStyle/>
          <a:p>
            <a:pPr algn="just"/>
            <a:r>
              <a:rPr lang="es-ES" sz="2400" dirty="0" smtClean="0"/>
              <a:t>	Si la energía total es negativa la órbita es cerrada:</a:t>
            </a:r>
          </a:p>
          <a:p>
            <a:pPr algn="just"/>
            <a:endParaRPr lang="es-ES" sz="2400" dirty="0" smtClean="0">
              <a:solidFill>
                <a:srgbClr val="FF0000"/>
              </a:solidFill>
            </a:endParaRPr>
          </a:p>
          <a:p>
            <a:pPr algn="just"/>
            <a:r>
              <a:rPr lang="es-ES" sz="2400" dirty="0" smtClean="0">
                <a:solidFill>
                  <a:srgbClr val="FF0000"/>
                </a:solidFill>
              </a:rPr>
              <a:t>CIRCULAR </a:t>
            </a:r>
            <a:r>
              <a:rPr lang="es-ES" sz="2400" dirty="0" smtClean="0"/>
              <a:t>	si	</a:t>
            </a:r>
          </a:p>
          <a:p>
            <a:pPr algn="just"/>
            <a:endParaRPr lang="es-ES" sz="2400" dirty="0" smtClean="0"/>
          </a:p>
          <a:p>
            <a:pPr algn="just"/>
            <a:endParaRPr lang="es-ES" sz="2400" dirty="0" smtClean="0"/>
          </a:p>
          <a:p>
            <a:pPr algn="just"/>
            <a:r>
              <a:rPr lang="es-ES" sz="2400" dirty="0" smtClean="0">
                <a:solidFill>
                  <a:srgbClr val="FF0000"/>
                </a:solidFill>
              </a:rPr>
              <a:t>ELÍPTICA</a:t>
            </a:r>
            <a:r>
              <a:rPr lang="es-ES" sz="2400" dirty="0" smtClean="0"/>
              <a:t>	si</a:t>
            </a:r>
          </a:p>
          <a:p>
            <a:pPr algn="just"/>
            <a:endParaRPr lang="es-ES" sz="2400" dirty="0" smtClean="0"/>
          </a:p>
          <a:p>
            <a:pPr algn="just"/>
            <a:r>
              <a:rPr lang="es-ES" sz="2400" dirty="0" smtClean="0"/>
              <a:t>	En caso contrario la órbita será abierta:</a:t>
            </a:r>
          </a:p>
          <a:p>
            <a:pPr algn="just"/>
            <a:endParaRPr lang="es-ES" sz="2400" dirty="0" smtClean="0"/>
          </a:p>
          <a:p>
            <a:pPr algn="just"/>
            <a:r>
              <a:rPr lang="es-ES" sz="2400" dirty="0" smtClean="0">
                <a:solidFill>
                  <a:srgbClr val="FF0000"/>
                </a:solidFill>
              </a:rPr>
              <a:t>PARABÓLICA</a:t>
            </a:r>
            <a:r>
              <a:rPr lang="es-ES" sz="2400" dirty="0" smtClean="0"/>
              <a:t>	si</a:t>
            </a:r>
          </a:p>
          <a:p>
            <a:pPr algn="just"/>
            <a:r>
              <a:rPr lang="es-ES" sz="2400" dirty="0" smtClean="0"/>
              <a:t>(escape)</a:t>
            </a:r>
          </a:p>
          <a:p>
            <a:pPr algn="just"/>
            <a:endParaRPr lang="es-ES" sz="2400" dirty="0" smtClean="0"/>
          </a:p>
          <a:p>
            <a:pPr algn="just"/>
            <a:r>
              <a:rPr lang="es-ES" sz="2400" dirty="0" smtClean="0">
                <a:solidFill>
                  <a:srgbClr val="FF0000"/>
                </a:solidFill>
              </a:rPr>
              <a:t>HIPERBÓLICA</a:t>
            </a:r>
            <a:r>
              <a:rPr lang="es-ES" sz="2400" dirty="0" smtClean="0"/>
              <a:t>	si</a:t>
            </a:r>
          </a:p>
        </p:txBody>
      </p:sp>
      <p:graphicFrame>
        <p:nvGraphicFramePr>
          <p:cNvPr id="162817" name="Object 1"/>
          <p:cNvGraphicFramePr>
            <a:graphicFrameLocks noChangeAspect="1"/>
          </p:cNvGraphicFramePr>
          <p:nvPr/>
        </p:nvGraphicFramePr>
        <p:xfrm>
          <a:off x="3286116" y="2428868"/>
          <a:ext cx="2862269" cy="1019022"/>
        </p:xfrm>
        <a:graphic>
          <a:graphicData uri="http://schemas.openxmlformats.org/presentationml/2006/ole">
            <mc:AlternateContent xmlns:mc="http://schemas.openxmlformats.org/markup-compatibility/2006">
              <mc:Choice xmlns:v="urn:schemas-microsoft-com:vml" Requires="v">
                <p:oleObj spid="_x0000_s162827" name="Ecuación" r:id="rId3" imgW="1117440" imgH="393480" progId="Equation.3">
                  <p:embed/>
                </p:oleObj>
              </mc:Choice>
              <mc:Fallback>
                <p:oleObj name="Ecuación" r:id="rId3" imgW="1117440" imgH="39348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6116" y="2428868"/>
                        <a:ext cx="2862269" cy="1019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graphicFrame>
        <p:nvGraphicFramePr>
          <p:cNvPr id="162818" name="Object 2"/>
          <p:cNvGraphicFramePr>
            <a:graphicFrameLocks noChangeAspect="1"/>
          </p:cNvGraphicFramePr>
          <p:nvPr/>
        </p:nvGraphicFramePr>
        <p:xfrm>
          <a:off x="3173413" y="3432175"/>
          <a:ext cx="3089275" cy="1117600"/>
        </p:xfrm>
        <a:graphic>
          <a:graphicData uri="http://schemas.openxmlformats.org/presentationml/2006/ole">
            <mc:AlternateContent xmlns:mc="http://schemas.openxmlformats.org/markup-compatibility/2006">
              <mc:Choice xmlns:v="urn:schemas-microsoft-com:vml" Requires="v">
                <p:oleObj spid="_x0000_s162828" name="Ecuación" r:id="rId5" imgW="1206360" imgH="431640" progId="Equation.3">
                  <p:embed/>
                </p:oleObj>
              </mc:Choice>
              <mc:Fallback>
                <p:oleObj name="Ecuación" r:id="rId5" imgW="1206360" imgH="43164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73413" y="3432175"/>
                        <a:ext cx="308927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grpSp>
        <p:nvGrpSpPr>
          <p:cNvPr id="11" name="10 Grupo"/>
          <p:cNvGrpSpPr/>
          <p:nvPr/>
        </p:nvGrpSpPr>
        <p:grpSpPr>
          <a:xfrm>
            <a:off x="6357950" y="2643182"/>
            <a:ext cx="1885955" cy="1557342"/>
            <a:chOff x="6357950" y="2643182"/>
            <a:chExt cx="1885955" cy="1557342"/>
          </a:xfrm>
        </p:grpSpPr>
        <p:sp>
          <p:nvSpPr>
            <p:cNvPr id="9" name="8 Cerrar llave"/>
            <p:cNvSpPr/>
            <p:nvPr/>
          </p:nvSpPr>
          <p:spPr>
            <a:xfrm>
              <a:off x="6357950" y="2643182"/>
              <a:ext cx="584076" cy="1557342"/>
            </a:xfrm>
            <a:prstGeom prst="rightBrace">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dirty="0"/>
            </a:p>
          </p:txBody>
        </p:sp>
        <p:graphicFrame>
          <p:nvGraphicFramePr>
            <p:cNvPr id="162819" name="Object 3"/>
            <p:cNvGraphicFramePr>
              <a:graphicFrameLocks noChangeAspect="1"/>
            </p:cNvGraphicFramePr>
            <p:nvPr/>
          </p:nvGraphicFramePr>
          <p:xfrm>
            <a:off x="7072330" y="3143248"/>
            <a:ext cx="1171575" cy="592138"/>
          </p:xfrm>
          <a:graphic>
            <a:graphicData uri="http://schemas.openxmlformats.org/presentationml/2006/ole">
              <mc:AlternateContent xmlns:mc="http://schemas.openxmlformats.org/markup-compatibility/2006">
                <mc:Choice xmlns:v="urn:schemas-microsoft-com:vml" Requires="v">
                  <p:oleObj spid="_x0000_s162829" name="Ecuación" r:id="rId7" imgW="457200" imgH="228600" progId="Equation.3">
                    <p:embed/>
                  </p:oleObj>
                </mc:Choice>
                <mc:Fallback>
                  <p:oleObj name="Ecuación" r:id="rId7" imgW="457200" imgH="22860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72330" y="3143248"/>
                          <a:ext cx="1171575"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grpSp>
      <p:graphicFrame>
        <p:nvGraphicFramePr>
          <p:cNvPr id="162820" name="Object 4"/>
          <p:cNvGraphicFramePr>
            <a:graphicFrameLocks noChangeAspect="1"/>
          </p:cNvGraphicFramePr>
          <p:nvPr/>
        </p:nvGraphicFramePr>
        <p:xfrm>
          <a:off x="3186111" y="5214950"/>
          <a:ext cx="1171575" cy="592138"/>
        </p:xfrm>
        <a:graphic>
          <a:graphicData uri="http://schemas.openxmlformats.org/presentationml/2006/ole">
            <mc:AlternateContent xmlns:mc="http://schemas.openxmlformats.org/markup-compatibility/2006">
              <mc:Choice xmlns:v="urn:schemas-microsoft-com:vml" Requires="v">
                <p:oleObj spid="_x0000_s162830" name="Ecuación" r:id="rId9" imgW="457200" imgH="228600" progId="Equation.3">
                  <p:embed/>
                </p:oleObj>
              </mc:Choice>
              <mc:Fallback>
                <p:oleObj name="Ecuación" r:id="rId9" imgW="457200" imgH="228600" progId="Equation.3">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86111" y="5214950"/>
                        <a:ext cx="1171575"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graphicFrame>
        <p:nvGraphicFramePr>
          <p:cNvPr id="162821" name="Object 5"/>
          <p:cNvGraphicFramePr>
            <a:graphicFrameLocks noChangeAspect="1"/>
          </p:cNvGraphicFramePr>
          <p:nvPr/>
        </p:nvGraphicFramePr>
        <p:xfrm>
          <a:off x="3114673" y="6123010"/>
          <a:ext cx="1171575" cy="592138"/>
        </p:xfrm>
        <a:graphic>
          <a:graphicData uri="http://schemas.openxmlformats.org/presentationml/2006/ole">
            <mc:AlternateContent xmlns:mc="http://schemas.openxmlformats.org/markup-compatibility/2006">
              <mc:Choice xmlns:v="urn:schemas-microsoft-com:vml" Requires="v">
                <p:oleObj spid="_x0000_s162831" name="Ecuación" r:id="rId11" imgW="457200" imgH="228600" progId="Equation.3">
                  <p:embed/>
                </p:oleObj>
              </mc:Choice>
              <mc:Fallback>
                <p:oleObj name="Ecuación" r:id="rId11" imgW="457200" imgH="228600" progId="Equation.3">
                  <p:embed/>
                  <p:pic>
                    <p:nvPicPr>
                      <p:cNvPr id="0"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4673" y="6123010"/>
                        <a:ext cx="1171575"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down)">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30" presetClass="entr" presetSubtype="0" fill="hold" nodeType="clickEffect">
                                  <p:stCondLst>
                                    <p:cond delay="0"/>
                                  </p:stCondLst>
                                  <p:childTnLst>
                                    <p:set>
                                      <p:cBhvr>
                                        <p:cTn id="20" dur="1" fill="hold">
                                          <p:stCondLst>
                                            <p:cond delay="0"/>
                                          </p:stCondLst>
                                        </p:cTn>
                                        <p:tgtEl>
                                          <p:spTgt spid="162817"/>
                                        </p:tgtEl>
                                        <p:attrNameLst>
                                          <p:attrName>style.visibility</p:attrName>
                                        </p:attrNameLst>
                                      </p:cBhvr>
                                      <p:to>
                                        <p:strVal val="visible"/>
                                      </p:to>
                                    </p:set>
                                    <p:animEffect transition="in" filter="fade">
                                      <p:cBhvr>
                                        <p:cTn id="21" dur="800" decel="100000"/>
                                        <p:tgtEl>
                                          <p:spTgt spid="162817"/>
                                        </p:tgtEl>
                                      </p:cBhvr>
                                    </p:animEffect>
                                    <p:anim calcmode="lin" valueType="num">
                                      <p:cBhvr>
                                        <p:cTn id="22" dur="800" decel="100000" fill="hold"/>
                                        <p:tgtEl>
                                          <p:spTgt spid="162817"/>
                                        </p:tgtEl>
                                        <p:attrNameLst>
                                          <p:attrName>style.rotation</p:attrName>
                                        </p:attrNameLst>
                                      </p:cBhvr>
                                      <p:tavLst>
                                        <p:tav tm="0">
                                          <p:val>
                                            <p:fltVal val="-90"/>
                                          </p:val>
                                        </p:tav>
                                        <p:tav tm="100000">
                                          <p:val>
                                            <p:fltVal val="0"/>
                                          </p:val>
                                        </p:tav>
                                      </p:tavLst>
                                    </p:anim>
                                    <p:anim calcmode="lin" valueType="num">
                                      <p:cBhvr>
                                        <p:cTn id="23" dur="800" decel="100000" fill="hold"/>
                                        <p:tgtEl>
                                          <p:spTgt spid="162817"/>
                                        </p:tgtEl>
                                        <p:attrNameLst>
                                          <p:attrName>ppt_x</p:attrName>
                                        </p:attrNameLst>
                                      </p:cBhvr>
                                      <p:tavLst>
                                        <p:tav tm="0">
                                          <p:val>
                                            <p:strVal val="#ppt_x+0.4"/>
                                          </p:val>
                                        </p:tav>
                                        <p:tav tm="100000">
                                          <p:val>
                                            <p:strVal val="#ppt_x-0.05"/>
                                          </p:val>
                                        </p:tav>
                                      </p:tavLst>
                                    </p:anim>
                                    <p:anim calcmode="lin" valueType="num">
                                      <p:cBhvr>
                                        <p:cTn id="24" dur="800" decel="100000" fill="hold"/>
                                        <p:tgtEl>
                                          <p:spTgt spid="162817"/>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162817"/>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162817"/>
                                        </p:tgtEl>
                                        <p:attrNameLst>
                                          <p:attrName>ppt_y</p:attrName>
                                        </p:attrNameLst>
                                      </p:cBhvr>
                                      <p:tavLst>
                                        <p:tav tm="0">
                                          <p:val>
                                            <p:strVal val="#ppt_y+0.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nodeType="clickEffect">
                                  <p:stCondLst>
                                    <p:cond delay="0"/>
                                  </p:stCondLst>
                                  <p:childTnLst>
                                    <p:set>
                                      <p:cBhvr>
                                        <p:cTn id="34" dur="1" fill="hold">
                                          <p:stCondLst>
                                            <p:cond delay="0"/>
                                          </p:stCondLst>
                                        </p:cTn>
                                        <p:tgtEl>
                                          <p:spTgt spid="162818"/>
                                        </p:tgtEl>
                                        <p:attrNameLst>
                                          <p:attrName>style.visibility</p:attrName>
                                        </p:attrNameLst>
                                      </p:cBhvr>
                                      <p:to>
                                        <p:strVal val="visible"/>
                                      </p:to>
                                    </p:set>
                                    <p:animEffect transition="in" filter="fade">
                                      <p:cBhvr>
                                        <p:cTn id="35" dur="800" decel="100000"/>
                                        <p:tgtEl>
                                          <p:spTgt spid="162818"/>
                                        </p:tgtEl>
                                      </p:cBhvr>
                                    </p:animEffect>
                                    <p:anim calcmode="lin" valueType="num">
                                      <p:cBhvr>
                                        <p:cTn id="36" dur="800" decel="100000" fill="hold"/>
                                        <p:tgtEl>
                                          <p:spTgt spid="162818"/>
                                        </p:tgtEl>
                                        <p:attrNameLst>
                                          <p:attrName>style.rotation</p:attrName>
                                        </p:attrNameLst>
                                      </p:cBhvr>
                                      <p:tavLst>
                                        <p:tav tm="0">
                                          <p:val>
                                            <p:fltVal val="-90"/>
                                          </p:val>
                                        </p:tav>
                                        <p:tav tm="100000">
                                          <p:val>
                                            <p:fltVal val="0"/>
                                          </p:val>
                                        </p:tav>
                                      </p:tavLst>
                                    </p:anim>
                                    <p:anim calcmode="lin" valueType="num">
                                      <p:cBhvr>
                                        <p:cTn id="37" dur="800" decel="100000" fill="hold"/>
                                        <p:tgtEl>
                                          <p:spTgt spid="162818"/>
                                        </p:tgtEl>
                                        <p:attrNameLst>
                                          <p:attrName>ppt_x</p:attrName>
                                        </p:attrNameLst>
                                      </p:cBhvr>
                                      <p:tavLst>
                                        <p:tav tm="0">
                                          <p:val>
                                            <p:strVal val="#ppt_x+0.4"/>
                                          </p:val>
                                        </p:tav>
                                        <p:tav tm="100000">
                                          <p:val>
                                            <p:strVal val="#ppt_x-0.05"/>
                                          </p:val>
                                        </p:tav>
                                      </p:tavLst>
                                    </p:anim>
                                    <p:anim calcmode="lin" valueType="num">
                                      <p:cBhvr>
                                        <p:cTn id="38" dur="800" decel="100000" fill="hold"/>
                                        <p:tgtEl>
                                          <p:spTgt spid="162818"/>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162818"/>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162818"/>
                                        </p:tgtEl>
                                        <p:attrNameLst>
                                          <p:attrName>ppt_y</p:attrName>
                                        </p:attrNameLst>
                                      </p:cBhvr>
                                      <p:tavLst>
                                        <p:tav tm="0">
                                          <p:val>
                                            <p:strVal val="#ppt_y+0.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6">
                                            <p:txEl>
                                              <p:pRg st="9" end="9"/>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30" presetClass="entr" presetSubtype="0" fill="hold" nodeType="clickEffect">
                                  <p:stCondLst>
                                    <p:cond delay="0"/>
                                  </p:stCondLst>
                                  <p:childTnLst>
                                    <p:set>
                                      <p:cBhvr>
                                        <p:cTn id="58" dur="1" fill="hold">
                                          <p:stCondLst>
                                            <p:cond delay="0"/>
                                          </p:stCondLst>
                                        </p:cTn>
                                        <p:tgtEl>
                                          <p:spTgt spid="162820"/>
                                        </p:tgtEl>
                                        <p:attrNameLst>
                                          <p:attrName>style.visibility</p:attrName>
                                        </p:attrNameLst>
                                      </p:cBhvr>
                                      <p:to>
                                        <p:strVal val="visible"/>
                                      </p:to>
                                    </p:set>
                                    <p:animEffect transition="in" filter="fade">
                                      <p:cBhvr>
                                        <p:cTn id="59" dur="800" decel="100000"/>
                                        <p:tgtEl>
                                          <p:spTgt spid="162820"/>
                                        </p:tgtEl>
                                      </p:cBhvr>
                                    </p:animEffect>
                                    <p:anim calcmode="lin" valueType="num">
                                      <p:cBhvr>
                                        <p:cTn id="60" dur="800" decel="100000" fill="hold"/>
                                        <p:tgtEl>
                                          <p:spTgt spid="162820"/>
                                        </p:tgtEl>
                                        <p:attrNameLst>
                                          <p:attrName>style.rotation</p:attrName>
                                        </p:attrNameLst>
                                      </p:cBhvr>
                                      <p:tavLst>
                                        <p:tav tm="0">
                                          <p:val>
                                            <p:fltVal val="-90"/>
                                          </p:val>
                                        </p:tav>
                                        <p:tav tm="100000">
                                          <p:val>
                                            <p:fltVal val="0"/>
                                          </p:val>
                                        </p:tav>
                                      </p:tavLst>
                                    </p:anim>
                                    <p:anim calcmode="lin" valueType="num">
                                      <p:cBhvr>
                                        <p:cTn id="61" dur="800" decel="100000" fill="hold"/>
                                        <p:tgtEl>
                                          <p:spTgt spid="162820"/>
                                        </p:tgtEl>
                                        <p:attrNameLst>
                                          <p:attrName>ppt_x</p:attrName>
                                        </p:attrNameLst>
                                      </p:cBhvr>
                                      <p:tavLst>
                                        <p:tav tm="0">
                                          <p:val>
                                            <p:strVal val="#ppt_x+0.4"/>
                                          </p:val>
                                        </p:tav>
                                        <p:tav tm="100000">
                                          <p:val>
                                            <p:strVal val="#ppt_x-0.05"/>
                                          </p:val>
                                        </p:tav>
                                      </p:tavLst>
                                    </p:anim>
                                    <p:anim calcmode="lin" valueType="num">
                                      <p:cBhvr>
                                        <p:cTn id="62" dur="800" decel="100000" fill="hold"/>
                                        <p:tgtEl>
                                          <p:spTgt spid="162820"/>
                                        </p:tgtEl>
                                        <p:attrNameLst>
                                          <p:attrName>ppt_y</p:attrName>
                                        </p:attrNameLst>
                                      </p:cBhvr>
                                      <p:tavLst>
                                        <p:tav tm="0">
                                          <p:val>
                                            <p:strVal val="#ppt_y-0.4"/>
                                          </p:val>
                                        </p:tav>
                                        <p:tav tm="100000">
                                          <p:val>
                                            <p:strVal val="#ppt_y+0.1"/>
                                          </p:val>
                                        </p:tav>
                                      </p:tavLst>
                                    </p:anim>
                                    <p:anim calcmode="lin" valueType="num">
                                      <p:cBhvr>
                                        <p:cTn id="63" dur="200" accel="100000" fill="hold">
                                          <p:stCondLst>
                                            <p:cond delay="800"/>
                                          </p:stCondLst>
                                        </p:cTn>
                                        <p:tgtEl>
                                          <p:spTgt spid="162820"/>
                                        </p:tgtEl>
                                        <p:attrNameLst>
                                          <p:attrName>ppt_x</p:attrName>
                                        </p:attrNameLst>
                                      </p:cBhvr>
                                      <p:tavLst>
                                        <p:tav tm="0">
                                          <p:val>
                                            <p:strVal val="#ppt_x-0.05"/>
                                          </p:val>
                                        </p:tav>
                                        <p:tav tm="100000">
                                          <p:val>
                                            <p:strVal val="#ppt_x"/>
                                          </p:val>
                                        </p:tav>
                                      </p:tavLst>
                                    </p:anim>
                                    <p:anim calcmode="lin" valueType="num">
                                      <p:cBhvr>
                                        <p:cTn id="64" dur="200" accel="100000" fill="hold">
                                          <p:stCondLst>
                                            <p:cond delay="800"/>
                                          </p:stCondLst>
                                        </p:cTn>
                                        <p:tgtEl>
                                          <p:spTgt spid="162820"/>
                                        </p:tgtEl>
                                        <p:attrNameLst>
                                          <p:attrName>ppt_y</p:attrName>
                                        </p:attrNameLst>
                                      </p:cBhvr>
                                      <p:tavLst>
                                        <p:tav tm="0">
                                          <p:val>
                                            <p:strVal val="#ppt_y+0.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30" presetClass="entr" presetSubtype="0" fill="hold" nodeType="clickEffect">
                                  <p:stCondLst>
                                    <p:cond delay="0"/>
                                  </p:stCondLst>
                                  <p:childTnLst>
                                    <p:set>
                                      <p:cBhvr>
                                        <p:cTn id="72" dur="1" fill="hold">
                                          <p:stCondLst>
                                            <p:cond delay="0"/>
                                          </p:stCondLst>
                                        </p:cTn>
                                        <p:tgtEl>
                                          <p:spTgt spid="162821"/>
                                        </p:tgtEl>
                                        <p:attrNameLst>
                                          <p:attrName>style.visibility</p:attrName>
                                        </p:attrNameLst>
                                      </p:cBhvr>
                                      <p:to>
                                        <p:strVal val="visible"/>
                                      </p:to>
                                    </p:set>
                                    <p:animEffect transition="in" filter="fade">
                                      <p:cBhvr>
                                        <p:cTn id="73" dur="800" decel="100000"/>
                                        <p:tgtEl>
                                          <p:spTgt spid="162821"/>
                                        </p:tgtEl>
                                      </p:cBhvr>
                                    </p:animEffect>
                                    <p:anim calcmode="lin" valueType="num">
                                      <p:cBhvr>
                                        <p:cTn id="74" dur="800" decel="100000" fill="hold"/>
                                        <p:tgtEl>
                                          <p:spTgt spid="162821"/>
                                        </p:tgtEl>
                                        <p:attrNameLst>
                                          <p:attrName>style.rotation</p:attrName>
                                        </p:attrNameLst>
                                      </p:cBhvr>
                                      <p:tavLst>
                                        <p:tav tm="0">
                                          <p:val>
                                            <p:fltVal val="-90"/>
                                          </p:val>
                                        </p:tav>
                                        <p:tav tm="100000">
                                          <p:val>
                                            <p:fltVal val="0"/>
                                          </p:val>
                                        </p:tav>
                                      </p:tavLst>
                                    </p:anim>
                                    <p:anim calcmode="lin" valueType="num">
                                      <p:cBhvr>
                                        <p:cTn id="75" dur="800" decel="100000" fill="hold"/>
                                        <p:tgtEl>
                                          <p:spTgt spid="162821"/>
                                        </p:tgtEl>
                                        <p:attrNameLst>
                                          <p:attrName>ppt_x</p:attrName>
                                        </p:attrNameLst>
                                      </p:cBhvr>
                                      <p:tavLst>
                                        <p:tav tm="0">
                                          <p:val>
                                            <p:strVal val="#ppt_x+0.4"/>
                                          </p:val>
                                        </p:tav>
                                        <p:tav tm="100000">
                                          <p:val>
                                            <p:strVal val="#ppt_x-0.05"/>
                                          </p:val>
                                        </p:tav>
                                      </p:tavLst>
                                    </p:anim>
                                    <p:anim calcmode="lin" valueType="num">
                                      <p:cBhvr>
                                        <p:cTn id="76" dur="800" decel="100000" fill="hold"/>
                                        <p:tgtEl>
                                          <p:spTgt spid="162821"/>
                                        </p:tgtEl>
                                        <p:attrNameLst>
                                          <p:attrName>ppt_y</p:attrName>
                                        </p:attrNameLst>
                                      </p:cBhvr>
                                      <p:tavLst>
                                        <p:tav tm="0">
                                          <p:val>
                                            <p:strVal val="#ppt_y-0.4"/>
                                          </p:val>
                                        </p:tav>
                                        <p:tav tm="100000">
                                          <p:val>
                                            <p:strVal val="#ppt_y+0.1"/>
                                          </p:val>
                                        </p:tav>
                                      </p:tavLst>
                                    </p:anim>
                                    <p:anim calcmode="lin" valueType="num">
                                      <p:cBhvr>
                                        <p:cTn id="77" dur="200" accel="100000" fill="hold">
                                          <p:stCondLst>
                                            <p:cond delay="800"/>
                                          </p:stCondLst>
                                        </p:cTn>
                                        <p:tgtEl>
                                          <p:spTgt spid="162821"/>
                                        </p:tgtEl>
                                        <p:attrNameLst>
                                          <p:attrName>ppt_x</p:attrName>
                                        </p:attrNameLst>
                                      </p:cBhvr>
                                      <p:tavLst>
                                        <p:tav tm="0">
                                          <p:val>
                                            <p:strVal val="#ppt_x-0.05"/>
                                          </p:val>
                                        </p:tav>
                                        <p:tav tm="100000">
                                          <p:val>
                                            <p:strVal val="#ppt_x"/>
                                          </p:val>
                                        </p:tav>
                                      </p:tavLst>
                                    </p:anim>
                                    <p:anim calcmode="lin" valueType="num">
                                      <p:cBhvr>
                                        <p:cTn id="78" dur="200" accel="100000" fill="hold">
                                          <p:stCondLst>
                                            <p:cond delay="800"/>
                                          </p:stCondLst>
                                        </p:cTn>
                                        <p:tgtEl>
                                          <p:spTgt spid="16282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utoUpdateAnimBg="0"/>
      <p:bldP spid="6" grpId="0" uiExpand="1" build="allAtOnce" autoUpdateAnimBg="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830</TotalTime>
  <Words>335</Words>
  <Application>Microsoft Office PowerPoint</Application>
  <PresentationFormat>Presentación en pantalla (4:3)</PresentationFormat>
  <Paragraphs>103</Paragraphs>
  <Slides>13</Slides>
  <Notes>1</Notes>
  <HiddenSlides>0</HiddenSlides>
  <MMClips>0</MMClips>
  <ScaleCrop>false</ScaleCrop>
  <HeadingPairs>
    <vt:vector size="8" baseType="variant">
      <vt:variant>
        <vt:lpstr>Fuentes usadas</vt:lpstr>
      </vt:variant>
      <vt:variant>
        <vt:i4>3</vt:i4>
      </vt:variant>
      <vt:variant>
        <vt:lpstr>Tema</vt:lpstr>
      </vt:variant>
      <vt:variant>
        <vt:i4>1</vt:i4>
      </vt:variant>
      <vt:variant>
        <vt:lpstr>Servidores OLE incrustados</vt:lpstr>
      </vt:variant>
      <vt:variant>
        <vt:i4>1</vt:i4>
      </vt:variant>
      <vt:variant>
        <vt:lpstr>Títulos de diapositiva</vt:lpstr>
      </vt:variant>
      <vt:variant>
        <vt:i4>13</vt:i4>
      </vt:variant>
    </vt:vector>
  </HeadingPairs>
  <TitlesOfParts>
    <vt:vector size="18" baseType="lpstr">
      <vt:lpstr>Arial</vt:lpstr>
      <vt:lpstr>Calibri</vt:lpstr>
      <vt:lpstr>Comic Sans MS</vt:lpstr>
      <vt:lpstr>Tema de Office</vt:lpstr>
      <vt:lpstr>Ecuación</vt:lpstr>
      <vt:lpstr>FÍSICA 2º BTO B</vt:lpstr>
      <vt:lpstr>TEMA 2: Campo gravitatorio.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FÍSICA Y QUÍMICA 4º ESO</dc:title>
  <dc:creator>Juanan</dc:creator>
  <cp:lastModifiedBy>Juanan</cp:lastModifiedBy>
  <cp:revision>157</cp:revision>
  <dcterms:created xsi:type="dcterms:W3CDTF">2010-06-30T16:10:23Z</dcterms:created>
  <dcterms:modified xsi:type="dcterms:W3CDTF">2020-07-22T08:03:45Z</dcterms:modified>
</cp:coreProperties>
</file>