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8" r:id="rId3"/>
    <p:sldId id="264" r:id="rId4"/>
    <p:sldId id="267" r:id="rId5"/>
    <p:sldId id="265" r:id="rId6"/>
    <p:sldId id="266" r:id="rId7"/>
    <p:sldId id="268" r:id="rId8"/>
    <p:sldId id="269" r:id="rId9"/>
    <p:sldId id="270" r:id="rId10"/>
    <p:sldId id="271" r:id="rId11"/>
    <p:sldId id="272" r:id="rId1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623" autoAdjust="0"/>
    <p:restoredTop sz="94660"/>
  </p:normalViewPr>
  <p:slideViewPr>
    <p:cSldViewPr>
      <p:cViewPr varScale="1">
        <p:scale>
          <a:sx n="70" d="100"/>
          <a:sy n="70" d="100"/>
        </p:scale>
        <p:origin x="105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182381-32A6-46CE-AD6E-32DDFA6C57A8}" type="datetimeFigureOut">
              <a:rPr lang="es-ES" smtClean="0"/>
              <a:pPr/>
              <a:t>22/07/2020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2F2E73-C117-4C90-B6CD-253705E7EE77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1590537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7A0408-1C65-4399-A0A3-9F706BDD6BA5}" type="datetimeFigureOut">
              <a:rPr lang="es-ES" smtClean="0"/>
              <a:pPr/>
              <a:t>22/07/2020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E051B-0007-449A-9CFD-F04169EC9F1B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883483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6" name="5 Marcador de fecha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97A0408-1C65-4399-A0A3-9F706BDD6BA5}" type="datetimeFigureOut">
              <a:rPr lang="es-ES" smtClean="0"/>
              <a:pPr/>
              <a:t>22/07/2020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5844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48AD5-0601-404F-A354-EA1CAE8ADE85}" type="datetime1">
              <a:rPr lang="es-ES" smtClean="0"/>
              <a:pPr/>
              <a:t>22/07/2020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Juan Antonio Romano Largo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501CD-CD1D-40F3-8DD3-682BF2845A8F}" type="datetime1">
              <a:rPr lang="es-ES" smtClean="0"/>
              <a:pPr/>
              <a:t>22/07/2020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Juan Antonio Romano Largo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A95C-C32B-4A83-B33F-2FE1D7699EFC}" type="datetime1">
              <a:rPr lang="es-ES" smtClean="0"/>
              <a:pPr/>
              <a:t>22/07/2020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Juan Antonio Romano Largo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4A917-A459-446C-8A8A-113E725F5F8D}" type="datetime1">
              <a:rPr lang="es-ES" smtClean="0"/>
              <a:pPr/>
              <a:t>22/07/2020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Juan Antonio Romano Largo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0D8FB-E8CD-463D-921A-871F86D79919}" type="datetime1">
              <a:rPr lang="es-ES" smtClean="0"/>
              <a:pPr/>
              <a:t>22/07/2020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Juan Antonio Romano Largo</a:t>
            </a:r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03E8D-F8D4-4EEF-BC6D-2722879EE975}" type="datetime1">
              <a:rPr lang="es-ES" smtClean="0"/>
              <a:pPr/>
              <a:t>22/07/2020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Juan Antonio Romano Largo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22/07/2020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Juan Antonio Romano Largo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2D041-731C-45CE-A8D1-98931FBEA78B}" type="datetime1">
              <a:rPr lang="es-ES" smtClean="0"/>
              <a:pPr/>
              <a:t>22/07/2020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Juan Antonio Romano Largo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E5772-DB8D-4E85-A43B-67552A9E6807}" type="datetime1">
              <a:rPr lang="es-ES" smtClean="0"/>
              <a:pPr/>
              <a:t>22/07/2020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Juan Antonio Romano Largo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A6AD4-3199-4297-9FE0-8B57306C40FC}" type="datetime1">
              <a:rPr lang="es-ES" smtClean="0"/>
              <a:pPr/>
              <a:t>22/07/2020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Juan Antonio Romano Largo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2DFCF-EA8C-4C31-99C6-FAF1753BAB40}" type="datetime1">
              <a:rPr lang="es-ES" smtClean="0"/>
              <a:pPr/>
              <a:t>22/07/2020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Juan Antonio Romano Largo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73A5A-C22E-404A-96E1-CD0374CC05EA}" type="datetime1">
              <a:rPr lang="es-ES" smtClean="0"/>
              <a:pPr/>
              <a:t>22/07/2020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dirty="0" smtClean="0"/>
              <a:t>Juan Antonio Romano Largo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0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2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643050"/>
            <a:ext cx="7772400" cy="1957401"/>
          </a:xfrm>
        </p:spPr>
        <p:txBody>
          <a:bodyPr>
            <a:normAutofit/>
          </a:bodyPr>
          <a:lstStyle/>
          <a:p>
            <a:r>
              <a:rPr lang="es-ES" dirty="0" smtClean="0">
                <a:latin typeface="Comic Sans MS" pitchFamily="66" charset="0"/>
              </a:rPr>
              <a:t>FÍSICA</a:t>
            </a:r>
            <a:br>
              <a:rPr lang="es-ES" dirty="0" smtClean="0">
                <a:latin typeface="Comic Sans MS" pitchFamily="66" charset="0"/>
              </a:rPr>
            </a:br>
            <a:r>
              <a:rPr lang="es-ES" dirty="0" smtClean="0">
                <a:latin typeface="Comic Sans MS" pitchFamily="66" charset="0"/>
              </a:rPr>
              <a:t>2º BTO B</a:t>
            </a:r>
            <a:endParaRPr lang="es-ES" dirty="0">
              <a:latin typeface="Comic Sans MS" pitchFamily="66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57628"/>
            <a:ext cx="6400800" cy="1752600"/>
          </a:xfrm>
        </p:spPr>
        <p:txBody>
          <a:bodyPr/>
          <a:lstStyle/>
          <a:p>
            <a:r>
              <a:rPr lang="es-ES" dirty="0" smtClean="0">
                <a:solidFill>
                  <a:srgbClr val="002060"/>
                </a:solidFill>
              </a:rPr>
              <a:t>Colegio Ntra. Sra. del Buen Consejo</a:t>
            </a:r>
          </a:p>
          <a:p>
            <a:r>
              <a:rPr lang="es-ES" dirty="0" smtClean="0">
                <a:solidFill>
                  <a:srgbClr val="002060"/>
                </a:solidFill>
              </a:rPr>
              <a:t>(Agustinas)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 dirty="0" smtClean="0">
                <a:solidFill>
                  <a:srgbClr val="7030A0"/>
                </a:solidFill>
              </a:rPr>
              <a:t>Juan Antonio Romano Largo</a:t>
            </a:r>
            <a:endParaRPr lang="es-ES" sz="1400" dirty="0">
              <a:solidFill>
                <a:srgbClr val="7030A0"/>
              </a:solidFill>
            </a:endParaRP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813AF-9771-4751-91BE-6DFC9D7A156D}" type="datetime1">
              <a:rPr lang="es-ES" sz="1400" smtClean="0">
                <a:solidFill>
                  <a:srgbClr val="7030A0"/>
                </a:solidFill>
              </a:rPr>
              <a:pPr/>
              <a:t>22/07/2020</a:t>
            </a:fld>
            <a:endParaRPr lang="es-ES" sz="1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42860"/>
            <a:ext cx="8229600" cy="1143000"/>
          </a:xfr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TEMA 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3:</a:t>
            </a:r>
            <a:r>
              <a:rPr lang="es-ES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s-ES" dirty="0" smtClean="0">
                <a:solidFill>
                  <a:srgbClr val="002060"/>
                </a:solidFill>
                <a:latin typeface="Comic Sans MS" pitchFamily="66" charset="0"/>
              </a:rPr>
              <a:t>Campo eléctrico.</a:t>
            </a:r>
            <a:endParaRPr lang="es-ES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4314" y="1428736"/>
            <a:ext cx="8786842" cy="500066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s-ES" dirty="0" smtClean="0"/>
              <a:t>Ley de Coulomb.</a:t>
            </a:r>
          </a:p>
          <a:p>
            <a:pPr>
              <a:buNone/>
            </a:pPr>
            <a:r>
              <a:rPr lang="es-ES" dirty="0" smtClean="0"/>
              <a:t>Analogías y diferencias con la ley de gravitación universal.</a:t>
            </a:r>
          </a:p>
          <a:p>
            <a:pPr>
              <a:buNone/>
            </a:pPr>
            <a:r>
              <a:rPr lang="es-ES" dirty="0" smtClean="0"/>
              <a:t>Principio de superposición.</a:t>
            </a:r>
          </a:p>
          <a:p>
            <a:pPr>
              <a:buNone/>
            </a:pPr>
            <a:r>
              <a:rPr lang="es-ES" dirty="0" smtClean="0"/>
              <a:t>Intensidad de campo eléctrico.</a:t>
            </a:r>
          </a:p>
          <a:p>
            <a:pPr>
              <a:buNone/>
            </a:pPr>
            <a:r>
              <a:rPr lang="es-ES" dirty="0" smtClean="0"/>
              <a:t>Representación del campo eléctrico.</a:t>
            </a:r>
          </a:p>
          <a:p>
            <a:pPr>
              <a:buNone/>
            </a:pPr>
            <a:r>
              <a:rPr lang="es-ES" dirty="0" smtClean="0"/>
              <a:t>Energía potencial eléctrica.</a:t>
            </a:r>
          </a:p>
          <a:p>
            <a:pPr>
              <a:buNone/>
            </a:pPr>
            <a:r>
              <a:rPr lang="es-ES" dirty="0" smtClean="0"/>
              <a:t>Potencial eléctrico.</a:t>
            </a:r>
          </a:p>
          <a:p>
            <a:pPr>
              <a:buNone/>
            </a:pPr>
            <a:r>
              <a:rPr lang="es-ES" dirty="0" smtClean="0"/>
              <a:t>Relación entre campo y potencial.</a:t>
            </a:r>
          </a:p>
          <a:p>
            <a:pPr>
              <a:buNone/>
            </a:pPr>
            <a:r>
              <a:rPr lang="es-ES" dirty="0" smtClean="0"/>
              <a:t>Movimiento de partículas en un campo eléctrico.</a:t>
            </a:r>
          </a:p>
          <a:p>
            <a:pPr>
              <a:buNone/>
            </a:pPr>
            <a:endParaRPr lang="es-ES" b="1" u="sng" dirty="0" smtClean="0"/>
          </a:p>
          <a:p>
            <a:pPr>
              <a:buNone/>
            </a:pP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501CD-CD1D-40F3-8DD3-682BF2845A8F}" type="datetime1">
              <a:rPr lang="es-ES" smtClean="0"/>
              <a:pPr/>
              <a:t>22/07/2020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Juan Antonio Romano Largo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22/07/2020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Juan Antonio Romano Largo</a:t>
            </a:r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357158" y="-16"/>
            <a:ext cx="840108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Ley de Coulomb.</a:t>
            </a:r>
            <a:endParaRPr kumimoji="0" lang="es-ES" sz="4400" b="0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85720" y="785794"/>
            <a:ext cx="86439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	</a:t>
            </a:r>
            <a:r>
              <a:rPr lang="es-ES" sz="2400" dirty="0" smtClean="0"/>
              <a:t>La fuerza de atracción o repulsión entre dos cargas eléctricas es directamente proporcional al producto de las cargas e inversamente proporcional al cuadrado de la distancia que las separa.</a:t>
            </a:r>
          </a:p>
        </p:txBody>
      </p:sp>
      <p:graphicFrame>
        <p:nvGraphicFramePr>
          <p:cNvPr id="11" name="10 Objeto"/>
          <p:cNvGraphicFramePr>
            <a:graphicFrameLocks noChangeAspect="1"/>
          </p:cNvGraphicFramePr>
          <p:nvPr/>
        </p:nvGraphicFramePr>
        <p:xfrm>
          <a:off x="3357554" y="2071678"/>
          <a:ext cx="2571768" cy="1244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Ecuación" r:id="rId3" imgW="812520" imgH="393480" progId="Equation.3">
                  <p:embed/>
                </p:oleObj>
              </mc:Choice>
              <mc:Fallback>
                <p:oleObj name="Ecuación" r:id="rId3" imgW="81252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7554" y="2071678"/>
                        <a:ext cx="2571768" cy="124422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" name="19 Grupo"/>
          <p:cNvGrpSpPr/>
          <p:nvPr/>
        </p:nvGrpSpPr>
        <p:grpSpPr>
          <a:xfrm>
            <a:off x="2652698" y="3000372"/>
            <a:ext cx="2847996" cy="1688253"/>
            <a:chOff x="2652698" y="3000372"/>
            <a:chExt cx="2847996" cy="1688253"/>
          </a:xfrm>
        </p:grpSpPr>
        <p:cxnSp>
          <p:nvCxnSpPr>
            <p:cNvPr id="21" name="20 Conector recto de flecha"/>
            <p:cNvCxnSpPr/>
            <p:nvPr/>
          </p:nvCxnSpPr>
          <p:spPr>
            <a:xfrm rot="5400000">
              <a:off x="3786182" y="3286124"/>
              <a:ext cx="785818" cy="214314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21 CuadroTexto"/>
            <p:cNvSpPr txBox="1"/>
            <p:nvPr/>
          </p:nvSpPr>
          <p:spPr>
            <a:xfrm>
              <a:off x="2652698" y="3857628"/>
              <a:ext cx="284799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400" dirty="0" smtClean="0"/>
                <a:t>Cte. en el vacio: </a:t>
              </a:r>
            </a:p>
            <a:p>
              <a:pPr algn="ctr"/>
              <a:r>
                <a:rPr lang="es-ES" sz="2400" dirty="0" smtClean="0"/>
                <a:t>9·10</a:t>
              </a:r>
              <a:r>
                <a:rPr lang="es-ES" sz="2400" baseline="30000" dirty="0" smtClean="0"/>
                <a:t>9</a:t>
              </a:r>
              <a:r>
                <a:rPr lang="es-ES" sz="2400" dirty="0" smtClean="0"/>
                <a:t> N·m</a:t>
              </a:r>
              <a:r>
                <a:rPr lang="es-ES" sz="2400" baseline="30000" dirty="0" smtClean="0"/>
                <a:t>2</a:t>
              </a:r>
              <a:r>
                <a:rPr lang="es-ES" sz="2400" dirty="0" smtClean="0"/>
                <a:t>/C</a:t>
              </a:r>
              <a:r>
                <a:rPr lang="es-ES" sz="2400" baseline="30000" dirty="0" smtClean="0"/>
                <a:t>2</a:t>
              </a:r>
              <a:endParaRPr lang="es-ES" sz="2400" baseline="30000" dirty="0"/>
            </a:p>
          </p:txBody>
        </p:sp>
      </p:grpSp>
      <p:grpSp>
        <p:nvGrpSpPr>
          <p:cNvPr id="35" name="34 Grupo"/>
          <p:cNvGrpSpPr/>
          <p:nvPr/>
        </p:nvGrpSpPr>
        <p:grpSpPr>
          <a:xfrm>
            <a:off x="142844" y="2928934"/>
            <a:ext cx="3286148" cy="1259625"/>
            <a:chOff x="142844" y="2928934"/>
            <a:chExt cx="3286148" cy="1259625"/>
          </a:xfrm>
        </p:grpSpPr>
        <p:cxnSp>
          <p:nvCxnSpPr>
            <p:cNvPr id="19" name="18 Conector recto de flecha"/>
            <p:cNvCxnSpPr/>
            <p:nvPr/>
          </p:nvCxnSpPr>
          <p:spPr>
            <a:xfrm rot="10800000" flipV="1">
              <a:off x="2285984" y="2928934"/>
              <a:ext cx="1143008" cy="857256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22 CuadroTexto"/>
            <p:cNvSpPr txBox="1"/>
            <p:nvPr/>
          </p:nvSpPr>
          <p:spPr>
            <a:xfrm>
              <a:off x="142844" y="3357562"/>
              <a:ext cx="284799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400" dirty="0" smtClean="0"/>
                <a:t>Atractiva (-)</a:t>
              </a:r>
            </a:p>
            <a:p>
              <a:pPr algn="ctr"/>
              <a:r>
                <a:rPr lang="es-ES" sz="2400" dirty="0" smtClean="0"/>
                <a:t>Repulsiva (+)</a:t>
              </a:r>
            </a:p>
          </p:txBody>
        </p:sp>
      </p:grpSp>
      <p:grpSp>
        <p:nvGrpSpPr>
          <p:cNvPr id="24" name="23 Grupo"/>
          <p:cNvGrpSpPr/>
          <p:nvPr/>
        </p:nvGrpSpPr>
        <p:grpSpPr>
          <a:xfrm>
            <a:off x="5795970" y="2467269"/>
            <a:ext cx="2419368" cy="461665"/>
            <a:chOff x="5286380" y="3681715"/>
            <a:chExt cx="2419368" cy="461665"/>
          </a:xfrm>
        </p:grpSpPr>
        <p:cxnSp>
          <p:nvCxnSpPr>
            <p:cNvPr id="25" name="24 Conector recto de flecha"/>
            <p:cNvCxnSpPr/>
            <p:nvPr/>
          </p:nvCxnSpPr>
          <p:spPr>
            <a:xfrm>
              <a:off x="5286380" y="3929066"/>
              <a:ext cx="1071570" cy="1588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25 CuadroTexto"/>
            <p:cNvSpPr txBox="1"/>
            <p:nvPr/>
          </p:nvSpPr>
          <p:spPr>
            <a:xfrm>
              <a:off x="5857884" y="3681715"/>
              <a:ext cx="18478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400" dirty="0" smtClean="0"/>
                <a:t>Radial</a:t>
              </a:r>
              <a:endParaRPr lang="es-ES" sz="2400" baseline="30000" dirty="0"/>
            </a:p>
          </p:txBody>
        </p:sp>
      </p:grpSp>
      <p:grpSp>
        <p:nvGrpSpPr>
          <p:cNvPr id="27" name="26 Grupo"/>
          <p:cNvGrpSpPr/>
          <p:nvPr/>
        </p:nvGrpSpPr>
        <p:grpSpPr>
          <a:xfrm>
            <a:off x="5000628" y="3143248"/>
            <a:ext cx="3929090" cy="1285884"/>
            <a:chOff x="5000628" y="3143248"/>
            <a:chExt cx="3929090" cy="1285884"/>
          </a:xfrm>
        </p:grpSpPr>
        <p:cxnSp>
          <p:nvCxnSpPr>
            <p:cNvPr id="28" name="27 Conector recto de flecha"/>
            <p:cNvCxnSpPr/>
            <p:nvPr/>
          </p:nvCxnSpPr>
          <p:spPr>
            <a:xfrm>
              <a:off x="5000628" y="3143248"/>
              <a:ext cx="1285884" cy="857256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28 CuadroTexto"/>
            <p:cNvSpPr txBox="1"/>
            <p:nvPr/>
          </p:nvSpPr>
          <p:spPr>
            <a:xfrm>
              <a:off x="6072198" y="3598135"/>
              <a:ext cx="28575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400" dirty="0" smtClean="0"/>
                <a:t>Distancia entre las dos cargas puntuales</a:t>
              </a:r>
              <a:endParaRPr lang="es-ES" sz="2400" baseline="30000" dirty="0"/>
            </a:p>
          </p:txBody>
        </p:sp>
      </p:grpSp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3071802" y="4684730"/>
          <a:ext cx="2089150" cy="124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Ecuación" r:id="rId5" imgW="660240" imgH="393480" progId="Equation.3">
                  <p:embed/>
                </p:oleObj>
              </mc:Choice>
              <mc:Fallback>
                <p:oleObj name="Ecuación" r:id="rId5" imgW="66024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802" y="4684730"/>
                        <a:ext cx="2089150" cy="124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6" name="35 Grupo"/>
          <p:cNvGrpSpPr/>
          <p:nvPr/>
        </p:nvGrpSpPr>
        <p:grpSpPr>
          <a:xfrm>
            <a:off x="5072066" y="4857760"/>
            <a:ext cx="3786214" cy="1200329"/>
            <a:chOff x="5286380" y="3038773"/>
            <a:chExt cx="3786214" cy="1200329"/>
          </a:xfrm>
        </p:grpSpPr>
        <p:cxnSp>
          <p:nvCxnSpPr>
            <p:cNvPr id="37" name="36 Conector recto de flecha"/>
            <p:cNvCxnSpPr/>
            <p:nvPr/>
          </p:nvCxnSpPr>
          <p:spPr>
            <a:xfrm flipV="1">
              <a:off x="5286380" y="3467401"/>
              <a:ext cx="714380" cy="461665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37 CuadroTexto"/>
            <p:cNvSpPr txBox="1"/>
            <p:nvPr/>
          </p:nvSpPr>
          <p:spPr>
            <a:xfrm>
              <a:off x="5786446" y="3038773"/>
              <a:ext cx="328614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400" dirty="0" err="1" smtClean="0"/>
                <a:t>Permitividad</a:t>
              </a:r>
              <a:r>
                <a:rPr lang="es-ES" sz="2400" dirty="0" smtClean="0"/>
                <a:t> eléctrica del medio. En el vacio:</a:t>
              </a:r>
            </a:p>
            <a:p>
              <a:pPr algn="ctr"/>
              <a:r>
                <a:rPr lang="es-ES" sz="2400" baseline="30000" dirty="0" smtClean="0"/>
                <a:t> </a:t>
              </a:r>
              <a:r>
                <a:rPr lang="es-ES" sz="2400" dirty="0" smtClean="0">
                  <a:latin typeface="Symbol" pitchFamily="18" charset="2"/>
                </a:rPr>
                <a:t>e</a:t>
              </a:r>
              <a:r>
                <a:rPr lang="es-ES" sz="2400" baseline="-25000" dirty="0" smtClean="0"/>
                <a:t>0</a:t>
              </a:r>
              <a:r>
                <a:rPr lang="es-ES" sz="2400" dirty="0" smtClean="0"/>
                <a:t> = 8.85·10</a:t>
              </a:r>
              <a:r>
                <a:rPr lang="es-ES" sz="2400" baseline="30000" dirty="0" smtClean="0"/>
                <a:t>-12</a:t>
              </a:r>
              <a:r>
                <a:rPr lang="es-ES" sz="2400" dirty="0" smtClean="0"/>
                <a:t> C</a:t>
              </a:r>
              <a:r>
                <a:rPr lang="es-ES" sz="2400" baseline="30000" dirty="0" smtClean="0"/>
                <a:t>2</a:t>
              </a:r>
              <a:r>
                <a:rPr lang="es-ES" sz="2400" dirty="0" smtClean="0"/>
                <a:t>/N·m</a:t>
              </a:r>
              <a:r>
                <a:rPr lang="es-ES" sz="2400" baseline="30000" dirty="0" smtClean="0"/>
                <a:t>2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800" decel="100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8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22/07/2020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Juan Antonio Romano Largo</a:t>
            </a:r>
            <a:endParaRPr lang="es-ES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06249" y="1357298"/>
            <a:ext cx="3580593" cy="3561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285720" y="142852"/>
            <a:ext cx="86439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	</a:t>
            </a:r>
            <a:r>
              <a:rPr lang="es-ES" sz="2400" dirty="0" smtClean="0"/>
              <a:t>La </a:t>
            </a:r>
            <a:r>
              <a:rPr lang="es-ES" sz="2400" dirty="0" err="1" smtClean="0"/>
              <a:t>permitividad</a:t>
            </a:r>
            <a:r>
              <a:rPr lang="es-ES" sz="2400" dirty="0" smtClean="0"/>
              <a:t> eléctrica de un medio </a:t>
            </a:r>
            <a:r>
              <a:rPr lang="es-ES" sz="2400" dirty="0" smtClean="0">
                <a:latin typeface="Symbol" panose="05050102010706020507" pitchFamily="18" charset="2"/>
              </a:rPr>
              <a:t>e</a:t>
            </a:r>
            <a:r>
              <a:rPr lang="es-ES" sz="2400" dirty="0" smtClean="0"/>
              <a:t>, se suele expresar en función de la </a:t>
            </a:r>
            <a:r>
              <a:rPr lang="es-ES" sz="2400" dirty="0" err="1" smtClean="0"/>
              <a:t>permitividad</a:t>
            </a:r>
            <a:r>
              <a:rPr lang="es-ES" sz="2400" dirty="0" smtClean="0"/>
              <a:t> eléctrica del vacio a partir de la </a:t>
            </a:r>
            <a:r>
              <a:rPr lang="es-ES" sz="2400" dirty="0" err="1" smtClean="0"/>
              <a:t>permitividad</a:t>
            </a:r>
            <a:r>
              <a:rPr lang="es-ES" sz="2400" dirty="0" smtClean="0"/>
              <a:t> relativa:</a:t>
            </a:r>
          </a:p>
        </p:txBody>
      </p:sp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415925" y="1571612"/>
          <a:ext cx="4298951" cy="136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9" name="Ecuación" r:id="rId4" imgW="1358640" imgH="431640" progId="Equation.3">
                  <p:embed/>
                </p:oleObj>
              </mc:Choice>
              <mc:Fallback>
                <p:oleObj name="Ecuación" r:id="rId4" imgW="1358640" imgH="431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925" y="1571612"/>
                        <a:ext cx="4298951" cy="136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6 Grupo"/>
          <p:cNvGrpSpPr/>
          <p:nvPr/>
        </p:nvGrpSpPr>
        <p:grpSpPr>
          <a:xfrm>
            <a:off x="2652698" y="3000372"/>
            <a:ext cx="2847996" cy="1318921"/>
            <a:chOff x="2652698" y="3000372"/>
            <a:chExt cx="2847996" cy="1318921"/>
          </a:xfrm>
        </p:grpSpPr>
        <p:cxnSp>
          <p:nvCxnSpPr>
            <p:cNvPr id="8" name="7 Conector recto de flecha"/>
            <p:cNvCxnSpPr/>
            <p:nvPr/>
          </p:nvCxnSpPr>
          <p:spPr>
            <a:xfrm rot="5400000">
              <a:off x="3786182" y="3286124"/>
              <a:ext cx="785818" cy="214314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8 CuadroTexto"/>
            <p:cNvSpPr txBox="1"/>
            <p:nvPr/>
          </p:nvSpPr>
          <p:spPr>
            <a:xfrm>
              <a:off x="2652698" y="3857628"/>
              <a:ext cx="28479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400" dirty="0" err="1" smtClean="0"/>
                <a:t>adimensional</a:t>
              </a:r>
              <a:endParaRPr lang="es-ES" sz="2400" baseline="30000" dirty="0"/>
            </a:p>
          </p:txBody>
        </p:sp>
      </p:grpSp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1000100" y="4899044"/>
          <a:ext cx="3335338" cy="124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0" name="Ecuación" r:id="rId6" imgW="1054080" imgH="393480" progId="Equation.3">
                  <p:embed/>
                </p:oleObj>
              </mc:Choice>
              <mc:Fallback>
                <p:oleObj name="Ecuación" r:id="rId6" imgW="105408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00" y="4899044"/>
                        <a:ext cx="3335338" cy="12446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22/07/2020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Juan Antonio Romano Largo</a:t>
            </a:r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357158" y="71422"/>
            <a:ext cx="8401080" cy="11430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Analogías y diferencias</a:t>
            </a:r>
            <a:r>
              <a:rPr kumimoji="0" lang="es-ES" sz="4400" b="0" i="0" u="sng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con la l</a:t>
            </a:r>
            <a:r>
              <a:rPr kumimoji="0" lang="es-ES" sz="4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ey de gravitación</a:t>
            </a:r>
            <a:r>
              <a:rPr kumimoji="0" lang="es-ES" sz="4400" b="0" i="0" u="sng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universal</a:t>
            </a:r>
            <a:r>
              <a:rPr kumimoji="0" lang="es-ES" sz="4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.</a:t>
            </a:r>
            <a:endParaRPr kumimoji="0" lang="es-ES" sz="4400" b="0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85720" y="1632884"/>
            <a:ext cx="86439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	</a:t>
            </a:r>
            <a:r>
              <a:rPr lang="es-ES" sz="2400" dirty="0" smtClean="0"/>
              <a:t>La expresión matemática es análoga: proporcional al producto de las masas o las cargas e inversamente proporcional al cuadrado de la distancia.</a:t>
            </a:r>
          </a:p>
          <a:p>
            <a:pPr algn="just"/>
            <a:r>
              <a:rPr lang="es-ES" sz="2400" dirty="0" smtClean="0"/>
              <a:t>	Ambas fuerzas son centrales, llevan la dirección de la línea que une las masas o las cargas.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85720" y="4061776"/>
            <a:ext cx="86439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	</a:t>
            </a:r>
            <a:r>
              <a:rPr lang="es-ES" sz="2400" dirty="0" smtClean="0"/>
              <a:t>La fuerza gravitatoria es siempre atractiva, pero la eléctrica puede ser atractiva o repulsiva dependiendo del signo de las cargas.</a:t>
            </a:r>
          </a:p>
          <a:p>
            <a:pPr algn="just"/>
            <a:r>
              <a:rPr lang="es-ES" sz="2400" dirty="0" smtClean="0"/>
              <a:t>	La constante G es universal, pero la constante k depende del medio. Además el valor de G es muy pequeño mientras que el de K es muy grande, es decir, que las fuerzas eléctricas son mucho más intensas que las gravitatorias.</a:t>
            </a: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285720" y="1142984"/>
            <a:ext cx="2633682" cy="64293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Analogías:</a:t>
            </a:r>
            <a:endParaRPr kumimoji="0" lang="es-ES" sz="3200" b="0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285720" y="3429008"/>
            <a:ext cx="2633682" cy="64293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Diferencias:</a:t>
            </a:r>
            <a:endParaRPr kumimoji="0" lang="es-ES" sz="3200" b="0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22/07/2020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Juan Antonio Romano Largo</a:t>
            </a:r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357158" y="-16"/>
            <a:ext cx="840108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Principio</a:t>
            </a:r>
            <a:r>
              <a:rPr kumimoji="0" lang="es-ES" sz="4400" b="0" i="0" u="sng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de superposición</a:t>
            </a:r>
            <a:r>
              <a:rPr kumimoji="0" lang="es-ES" sz="4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.</a:t>
            </a:r>
            <a:endParaRPr kumimoji="0" lang="es-ES" sz="4400" b="0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85720" y="728473"/>
            <a:ext cx="86439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smtClean="0"/>
              <a:t>	La fuerza que actúa sobre una carga cualquiera de un conjunto de cargas es igual a la resultante de las fuerzas que las demás ejercen sobre ella consideradas individualmente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357158" y="1857372"/>
            <a:ext cx="840108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Intensidad</a:t>
            </a:r>
            <a:r>
              <a:rPr kumimoji="0" lang="es-ES" sz="4400" b="0" i="0" u="sng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de campo eléctrico</a:t>
            </a:r>
            <a:r>
              <a:rPr kumimoji="0" lang="es-ES" sz="4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.</a:t>
            </a:r>
            <a:endParaRPr kumimoji="0" lang="es-ES" sz="4400" b="0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85720" y="2585861"/>
            <a:ext cx="86439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smtClean="0"/>
              <a:t>	Se define la intensidad de campo eléctrico E en un punto, como la fuerza que actúa sobre la unidad de carga positiva situada en dicho punto</a:t>
            </a:r>
            <a:r>
              <a:rPr lang="es-ES" dirty="0" smtClean="0"/>
              <a:t>.</a:t>
            </a:r>
            <a:endParaRPr lang="es-ES" dirty="0"/>
          </a:p>
        </p:txBody>
      </p:sp>
      <p:graphicFrame>
        <p:nvGraphicFramePr>
          <p:cNvPr id="34818" name="Object 2"/>
          <p:cNvGraphicFramePr>
            <a:graphicFrameLocks noChangeAspect="1"/>
          </p:cNvGraphicFramePr>
          <p:nvPr/>
        </p:nvGraphicFramePr>
        <p:xfrm>
          <a:off x="2544785" y="3429000"/>
          <a:ext cx="5384801" cy="188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0" name="Ecuación" r:id="rId3" imgW="1701720" imgH="596880" progId="Equation.3">
                  <p:embed/>
                </p:oleObj>
              </mc:Choice>
              <mc:Fallback>
                <p:oleObj name="Ecuación" r:id="rId3" imgW="1701720" imgH="5968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4785" y="3429000"/>
                        <a:ext cx="5384801" cy="18859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9 Grupo"/>
          <p:cNvGrpSpPr/>
          <p:nvPr/>
        </p:nvGrpSpPr>
        <p:grpSpPr>
          <a:xfrm>
            <a:off x="714348" y="4598266"/>
            <a:ext cx="1928826" cy="578283"/>
            <a:chOff x="1500166" y="2928933"/>
            <a:chExt cx="1928826" cy="578283"/>
          </a:xfrm>
        </p:grpSpPr>
        <p:cxnSp>
          <p:nvCxnSpPr>
            <p:cNvPr id="11" name="10 Conector recto de flecha"/>
            <p:cNvCxnSpPr/>
            <p:nvPr/>
          </p:nvCxnSpPr>
          <p:spPr>
            <a:xfrm rot="10800000" flipV="1">
              <a:off x="2428860" y="2928933"/>
              <a:ext cx="1000132" cy="330931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11 CuadroTexto"/>
            <p:cNvSpPr txBox="1"/>
            <p:nvPr/>
          </p:nvSpPr>
          <p:spPr>
            <a:xfrm>
              <a:off x="1500166" y="3045551"/>
              <a:ext cx="1214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400" dirty="0" smtClean="0"/>
                <a:t>N/C</a:t>
              </a:r>
            </a:p>
          </p:txBody>
        </p:sp>
      </p:grpSp>
      <p:grpSp>
        <p:nvGrpSpPr>
          <p:cNvPr id="14" name="13 Grupo"/>
          <p:cNvGrpSpPr/>
          <p:nvPr/>
        </p:nvGrpSpPr>
        <p:grpSpPr>
          <a:xfrm>
            <a:off x="214282" y="5169771"/>
            <a:ext cx="3286148" cy="1259625"/>
            <a:chOff x="142844" y="2928934"/>
            <a:chExt cx="3286148" cy="1259625"/>
          </a:xfrm>
        </p:grpSpPr>
        <p:cxnSp>
          <p:nvCxnSpPr>
            <p:cNvPr id="15" name="14 Conector recto de flecha"/>
            <p:cNvCxnSpPr/>
            <p:nvPr/>
          </p:nvCxnSpPr>
          <p:spPr>
            <a:xfrm rot="10800000" flipV="1">
              <a:off x="2285984" y="2928934"/>
              <a:ext cx="1143008" cy="857256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15 CuadroTexto"/>
            <p:cNvSpPr txBox="1"/>
            <p:nvPr/>
          </p:nvSpPr>
          <p:spPr>
            <a:xfrm>
              <a:off x="142844" y="3357562"/>
              <a:ext cx="284799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400" dirty="0" smtClean="0"/>
                <a:t>Carga de </a:t>
              </a:r>
            </a:p>
            <a:p>
              <a:pPr algn="ctr"/>
              <a:r>
                <a:rPr lang="es-ES" sz="2400" dirty="0" smtClean="0"/>
                <a:t>prueba (+)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7" grpId="0"/>
      <p:bldP spid="8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22/07/2020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Juan Antonio Romano Largo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285720" y="142852"/>
            <a:ext cx="86439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smtClean="0"/>
              <a:t>	La dirección del campo es radial (igual que la fuerza), como la carga de prueba es positiva, el sentido del campo será el mismo que el de la fuerza</a:t>
            </a:r>
            <a:r>
              <a:rPr lang="es-ES" dirty="0" smtClean="0"/>
              <a:t>.</a:t>
            </a:r>
            <a:endParaRPr lang="es-ES" dirty="0"/>
          </a:p>
        </p:txBody>
      </p:sp>
      <p:pic>
        <p:nvPicPr>
          <p:cNvPr id="36866" name="Picture 2" descr="C:\Users\Juanan\Documents\NSBC\Pizarra Digital\Física 2º BTO\campo electrico\campo E\campo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571612"/>
            <a:ext cx="2315705" cy="1857388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3214678" y="1871481"/>
            <a:ext cx="57245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smtClean="0"/>
              <a:t>	La cargas positivas se mueven en la dirección y sentido del campo eléctrico y las negativas al contrario.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285720" y="3824591"/>
            <a:ext cx="8643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smtClean="0"/>
              <a:t>	El campo eléctrico se representa por </a:t>
            </a:r>
            <a:r>
              <a:rPr lang="es-ES" sz="2400" dirty="0" smtClean="0">
                <a:solidFill>
                  <a:srgbClr val="FF0000"/>
                </a:solidFill>
              </a:rPr>
              <a:t>líneas de fuerza</a:t>
            </a:r>
            <a:r>
              <a:rPr lang="es-ES" sz="2400" dirty="0" smtClean="0"/>
              <a:t>:</a:t>
            </a:r>
            <a:endParaRPr lang="es-ES" dirty="0"/>
          </a:p>
        </p:txBody>
      </p:sp>
      <p:pic>
        <p:nvPicPr>
          <p:cNvPr id="5" name="Picture 2" descr="Sin título-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4269807"/>
            <a:ext cx="9144001" cy="2588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357158" y="3286132"/>
            <a:ext cx="840108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800" u="sng" dirty="0" smtClean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Representación</a:t>
            </a:r>
            <a:r>
              <a:rPr kumimoji="0" lang="es-ES" sz="3800" b="0" i="0" u="sng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del campo eléctrico</a:t>
            </a:r>
            <a:r>
              <a:rPr kumimoji="0" lang="es-ES" sz="38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.</a:t>
            </a:r>
            <a:endParaRPr kumimoji="0" lang="es-ES" sz="3800" b="0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6" grpId="0" autoUpdateAnimBg="0"/>
      <p:bldP spid="7" grpId="0" autoUpdateAnimBg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22/07/2020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Juan Antonio Romano Largo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285720" y="142852"/>
            <a:ext cx="864399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s-ES" sz="2400" dirty="0" smtClean="0"/>
              <a:t>	Las líneas de fuerza salen de las cargas positivas (fuentes) y entran en las cargas negativas (sumideros). Si no existen cargas positivas o negativas las líneas de campo empiezan o terminan en el infinito.</a:t>
            </a:r>
            <a:endParaRPr lang="es-ES" sz="2400" b="1" u="sng" dirty="0" smtClean="0"/>
          </a:p>
          <a:p>
            <a:pPr lvl="0" algn="just"/>
            <a:r>
              <a:rPr lang="es-ES" sz="2400" dirty="0" smtClean="0"/>
              <a:t>	</a:t>
            </a:r>
          </a:p>
          <a:p>
            <a:pPr lvl="0" algn="just"/>
            <a:r>
              <a:rPr lang="es-ES" sz="2400" dirty="0" smtClean="0"/>
              <a:t>	El número de líneas que entran o salen de una carga puntual es  proporcional al valor de la carga.</a:t>
            </a:r>
            <a:endParaRPr lang="es-ES" sz="2400" b="1" u="sng" dirty="0" smtClean="0"/>
          </a:p>
          <a:p>
            <a:pPr lvl="0" algn="just"/>
            <a:r>
              <a:rPr lang="es-ES" sz="2400" dirty="0" smtClean="0"/>
              <a:t>	</a:t>
            </a:r>
          </a:p>
          <a:p>
            <a:pPr lvl="0" algn="just"/>
            <a:r>
              <a:rPr lang="es-ES" sz="2400" dirty="0" smtClean="0"/>
              <a:t>	En cada punto del campo, el número de líneas por unidad de superficie perpendicular a ellas es proporcional a la intensidad de campo.</a:t>
            </a:r>
            <a:endParaRPr lang="es-ES" sz="2400" b="1" u="sng" dirty="0" smtClean="0"/>
          </a:p>
          <a:p>
            <a:pPr lvl="0" algn="just"/>
            <a:r>
              <a:rPr lang="es-ES" sz="2400" dirty="0" smtClean="0"/>
              <a:t>	</a:t>
            </a:r>
          </a:p>
          <a:p>
            <a:pPr lvl="0" algn="just"/>
            <a:r>
              <a:rPr lang="es-ES" sz="2400" dirty="0" smtClean="0"/>
              <a:t>	Dos líneas de fuerza nunca pueden cortarse. ( El campo en cada punto tiene una dirección y un sentido único. En un punto no puede haber dos líneas de fuerza ya que implicaría dos direcciones para el campo eléctrico.</a:t>
            </a:r>
            <a:endParaRPr lang="es-ES" sz="2400" b="1" u="sng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22/07/2020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Juan Antonio Romano Largo</a:t>
            </a:r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357158" y="-16"/>
            <a:ext cx="840108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Energía</a:t>
            </a:r>
            <a:r>
              <a:rPr kumimoji="0" lang="es-ES" sz="4400" b="0" i="0" u="sng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potencial eléctrica</a:t>
            </a:r>
            <a:r>
              <a:rPr kumimoji="0" lang="es-ES" sz="4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.</a:t>
            </a:r>
            <a:endParaRPr kumimoji="0" lang="es-ES" sz="4400" b="0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85720" y="728473"/>
            <a:ext cx="8643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smtClean="0"/>
              <a:t>	Se define la energía potencial eléctrica entre dos cargas a partir de la siguiente expresión:</a:t>
            </a:r>
            <a:endParaRPr lang="es-ES" dirty="0"/>
          </a:p>
        </p:txBody>
      </p:sp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4638692" y="1285860"/>
          <a:ext cx="2290762" cy="1243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5" name="Ecuación" r:id="rId3" imgW="723600" imgH="393480" progId="Equation.3">
                  <p:embed/>
                </p:oleObj>
              </mc:Choice>
              <mc:Fallback>
                <p:oleObj name="Ecuación" r:id="rId3" imgW="72360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8692" y="1285860"/>
                        <a:ext cx="2290762" cy="124301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285720" y="2428868"/>
            <a:ext cx="86439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smtClean="0"/>
              <a:t>	Podemos calcular el trabajo para llevar una carga q desde un punto A </a:t>
            </a:r>
            <a:r>
              <a:rPr lang="es-ES" sz="2400" dirty="0" err="1" smtClean="0"/>
              <a:t>a</a:t>
            </a:r>
            <a:r>
              <a:rPr lang="es-ES" sz="2400" dirty="0" smtClean="0"/>
              <a:t> otro B en el seno de un campo eléctrico creado por una carga Q, como:</a:t>
            </a:r>
            <a:endParaRPr lang="es-ES" dirty="0"/>
          </a:p>
        </p:txBody>
      </p:sp>
      <p:graphicFrame>
        <p:nvGraphicFramePr>
          <p:cNvPr id="37892" name="Object 4"/>
          <p:cNvGraphicFramePr>
            <a:graphicFrameLocks noChangeAspect="1"/>
          </p:cNvGraphicFramePr>
          <p:nvPr/>
        </p:nvGraphicFramePr>
        <p:xfrm>
          <a:off x="357158" y="3163132"/>
          <a:ext cx="8501090" cy="1337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6" name="Ecuación" r:id="rId5" imgW="3060360" imgH="482400" progId="Equation.3">
                  <p:embed/>
                </p:oleObj>
              </mc:Choice>
              <mc:Fallback>
                <p:oleObj name="Ecuación" r:id="rId5" imgW="3060360" imgH="4824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58" y="3163132"/>
                        <a:ext cx="8501090" cy="1337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9 Grupo"/>
          <p:cNvGrpSpPr/>
          <p:nvPr/>
        </p:nvGrpSpPr>
        <p:grpSpPr>
          <a:xfrm>
            <a:off x="2362200" y="1671616"/>
            <a:ext cx="2062178" cy="461665"/>
            <a:chOff x="571472" y="3357562"/>
            <a:chExt cx="2062178" cy="461665"/>
          </a:xfrm>
        </p:grpSpPr>
        <p:cxnSp>
          <p:nvCxnSpPr>
            <p:cNvPr id="11" name="10 Conector recto de flecha"/>
            <p:cNvCxnSpPr/>
            <p:nvPr/>
          </p:nvCxnSpPr>
          <p:spPr>
            <a:xfrm rot="10800000">
              <a:off x="1990708" y="3643314"/>
              <a:ext cx="642942" cy="1588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11 CuadroTexto"/>
            <p:cNvSpPr txBox="1"/>
            <p:nvPr/>
          </p:nvSpPr>
          <p:spPr>
            <a:xfrm>
              <a:off x="571472" y="3357562"/>
              <a:ext cx="18478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400" dirty="0" smtClean="0"/>
                <a:t>(J) Julio</a:t>
              </a:r>
              <a:endParaRPr lang="es-ES" sz="2400" dirty="0"/>
            </a:p>
          </p:txBody>
        </p:sp>
      </p:grpSp>
      <p:sp>
        <p:nvSpPr>
          <p:cNvPr id="14" name="13 CuadroTexto"/>
          <p:cNvSpPr txBox="1"/>
          <p:nvPr/>
        </p:nvSpPr>
        <p:spPr>
          <a:xfrm>
            <a:off x="285720" y="4443249"/>
            <a:ext cx="86439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smtClean="0"/>
              <a:t>	Si el trabajo queda de signo positivo significa que la carga se moverá por si sola desde A hasta B. </a:t>
            </a:r>
          </a:p>
          <a:p>
            <a:pPr algn="just"/>
            <a:r>
              <a:rPr lang="es-ES" sz="2400" dirty="0" smtClean="0"/>
              <a:t>	En caso contrario, deberíamos hacer nosotros el trabajo desde fuera.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8" grpId="0" autoUpdateAnimBg="0"/>
      <p:bldP spid="14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22/07/2020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Juan Antonio Romano Largo</a:t>
            </a:r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357158" y="-71462"/>
            <a:ext cx="840108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0" i="0" u="sng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Potencial eléctrico</a:t>
            </a:r>
            <a:r>
              <a:rPr kumimoji="0" lang="es-ES" sz="4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.</a:t>
            </a:r>
            <a:endParaRPr kumimoji="0" lang="es-ES" sz="4400" b="0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85720" y="500042"/>
            <a:ext cx="8643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smtClean="0"/>
              <a:t>	Se define el potencial eléctrico en un punto como la energía potencial por unidad de carga:</a:t>
            </a:r>
            <a:endParaRPr lang="es-ES" dirty="0"/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1000100" y="1285860"/>
          <a:ext cx="2854325" cy="140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8" name="Ecuación" r:id="rId3" imgW="901440" imgH="444240" progId="Equation.3">
                  <p:embed/>
                </p:oleObj>
              </mc:Choice>
              <mc:Fallback>
                <p:oleObj name="Ecuación" r:id="rId3" imgW="901440" imgH="4442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00" y="1285860"/>
                        <a:ext cx="2854325" cy="14033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6 Grupo"/>
          <p:cNvGrpSpPr/>
          <p:nvPr/>
        </p:nvGrpSpPr>
        <p:grpSpPr>
          <a:xfrm>
            <a:off x="4214810" y="1785926"/>
            <a:ext cx="3357586" cy="461665"/>
            <a:chOff x="5286380" y="3681715"/>
            <a:chExt cx="3357586" cy="461665"/>
          </a:xfrm>
        </p:grpSpPr>
        <p:cxnSp>
          <p:nvCxnSpPr>
            <p:cNvPr id="8" name="7 Conector recto de flecha"/>
            <p:cNvCxnSpPr/>
            <p:nvPr/>
          </p:nvCxnSpPr>
          <p:spPr>
            <a:xfrm>
              <a:off x="5286380" y="3929066"/>
              <a:ext cx="1071570" cy="1588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8 CuadroTexto"/>
            <p:cNvSpPr txBox="1"/>
            <p:nvPr/>
          </p:nvSpPr>
          <p:spPr>
            <a:xfrm>
              <a:off x="6143636" y="3681715"/>
              <a:ext cx="25003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400" dirty="0" smtClean="0"/>
                <a:t>(J/C = V) Voltio</a:t>
              </a:r>
              <a:endParaRPr lang="es-ES" sz="2400" baseline="30000" dirty="0"/>
            </a:p>
          </p:txBody>
        </p:sp>
      </p:grpSp>
      <p:sp>
        <p:nvSpPr>
          <p:cNvPr id="10" name="9 CuadroTexto"/>
          <p:cNvSpPr txBox="1"/>
          <p:nvPr/>
        </p:nvSpPr>
        <p:spPr>
          <a:xfrm>
            <a:off x="285720" y="2643182"/>
            <a:ext cx="86439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smtClean="0"/>
              <a:t>	Podemos calcular el trabajo para llevar una carga q desde un punto A </a:t>
            </a:r>
            <a:r>
              <a:rPr lang="es-ES" sz="2400" dirty="0" err="1" smtClean="0"/>
              <a:t>a</a:t>
            </a:r>
            <a:r>
              <a:rPr lang="es-ES" sz="2400" dirty="0" smtClean="0"/>
              <a:t> otro B en el seno de un campo eléctrico creado por una carga Q, como:</a:t>
            </a:r>
            <a:endParaRPr lang="es-ES" dirty="0"/>
          </a:p>
        </p:txBody>
      </p:sp>
      <p:graphicFrame>
        <p:nvGraphicFramePr>
          <p:cNvPr id="11" name="Object 4"/>
          <p:cNvGraphicFramePr>
            <a:graphicFrameLocks noChangeAspect="1"/>
          </p:cNvGraphicFramePr>
          <p:nvPr/>
        </p:nvGraphicFramePr>
        <p:xfrm>
          <a:off x="692150" y="3786190"/>
          <a:ext cx="7831138" cy="66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9" name="Ecuación" r:id="rId5" imgW="2819160" imgH="241200" progId="Equation.3">
                  <p:embed/>
                </p:oleObj>
              </mc:Choice>
              <mc:Fallback>
                <p:oleObj name="Ecuación" r:id="rId5" imgW="281916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150" y="3786190"/>
                        <a:ext cx="7831138" cy="668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11 CuadroTexto"/>
          <p:cNvSpPr txBox="1"/>
          <p:nvPr/>
        </p:nvSpPr>
        <p:spPr>
          <a:xfrm>
            <a:off x="285720" y="4371810"/>
            <a:ext cx="650085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smtClean="0"/>
              <a:t>	</a:t>
            </a:r>
            <a:r>
              <a:rPr lang="es-ES" sz="2000" dirty="0" smtClean="0"/>
              <a:t>Llamamos </a:t>
            </a:r>
            <a:r>
              <a:rPr lang="es-ES" sz="2000" dirty="0" smtClean="0">
                <a:solidFill>
                  <a:srgbClr val="FF0000"/>
                </a:solidFill>
              </a:rPr>
              <a:t>superficies equipotenciales</a:t>
            </a:r>
            <a:r>
              <a:rPr lang="es-ES" sz="2000" dirty="0" smtClean="0"/>
              <a:t> al conjunto de puntos que tienen el mismo valor del potencial eléctrico. Dichas superficies son perpendiculares en cada punto al campo eléctrico.</a:t>
            </a:r>
          </a:p>
          <a:p>
            <a:pPr algn="just"/>
            <a:r>
              <a:rPr lang="es-ES" sz="2000" dirty="0" smtClean="0"/>
              <a:t>	Si una carga se mueve por una superficie equipotencial no realiza trabajo.</a:t>
            </a:r>
            <a:endParaRPr lang="es-ES" sz="2000" dirty="0"/>
          </a:p>
        </p:txBody>
      </p:sp>
      <p:pic>
        <p:nvPicPr>
          <p:cNvPr id="38916" name="Picture 4" descr="Sin título-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40570" y="4572008"/>
            <a:ext cx="1955800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10" grpId="0" autoUpdateAnimBg="0"/>
      <p:bldP spid="12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22/07/2020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Juan Antonio Romano Largo</a:t>
            </a:r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357158" y="-16"/>
            <a:ext cx="8401080" cy="11430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400" u="sng" dirty="0" smtClean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Relación entre campo y</a:t>
            </a:r>
            <a:r>
              <a:rPr kumimoji="0" lang="es-ES" sz="4400" b="0" i="0" u="sng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potencial</a:t>
            </a:r>
            <a:r>
              <a:rPr kumimoji="0" lang="es-ES" sz="4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.</a:t>
            </a:r>
            <a:endParaRPr kumimoji="0" lang="es-ES" sz="4400" b="0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14282" y="668328"/>
            <a:ext cx="8643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smtClean="0"/>
              <a:t>	Podemos calcular el valor de un campo eléctrico uniforme derivando la expresión del potencial:</a:t>
            </a:r>
            <a:endParaRPr lang="es-ES" dirty="0"/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1350963" y="1428736"/>
          <a:ext cx="2009775" cy="1243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0" name="Ecuación" r:id="rId3" imgW="634680" imgH="393480" progId="Equation.3">
                  <p:embed/>
                </p:oleObj>
              </mc:Choice>
              <mc:Fallback>
                <p:oleObj name="Ecuación" r:id="rId3" imgW="63468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0963" y="1428736"/>
                        <a:ext cx="2009775" cy="1243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6 Grupo"/>
          <p:cNvGrpSpPr/>
          <p:nvPr/>
        </p:nvGrpSpPr>
        <p:grpSpPr>
          <a:xfrm>
            <a:off x="3786182" y="1785926"/>
            <a:ext cx="3357586" cy="461665"/>
            <a:chOff x="5286380" y="3681715"/>
            <a:chExt cx="3357586" cy="461665"/>
          </a:xfrm>
        </p:grpSpPr>
        <p:cxnSp>
          <p:nvCxnSpPr>
            <p:cNvPr id="8" name="7 Conector recto de flecha"/>
            <p:cNvCxnSpPr/>
            <p:nvPr/>
          </p:nvCxnSpPr>
          <p:spPr>
            <a:xfrm>
              <a:off x="5286380" y="3929067"/>
              <a:ext cx="1643074" cy="3840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8 CuadroTexto"/>
            <p:cNvSpPr txBox="1"/>
            <p:nvPr/>
          </p:nvSpPr>
          <p:spPr>
            <a:xfrm>
              <a:off x="6143636" y="3681715"/>
              <a:ext cx="25003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400" dirty="0" smtClean="0"/>
                <a:t>(V/m)</a:t>
              </a:r>
              <a:endParaRPr lang="es-ES" sz="2400" baseline="30000" dirty="0"/>
            </a:p>
          </p:txBody>
        </p:sp>
      </p:grpSp>
      <p:sp>
        <p:nvSpPr>
          <p:cNvPr id="16" name="1 Título"/>
          <p:cNvSpPr txBox="1">
            <a:spLocks/>
          </p:cNvSpPr>
          <p:nvPr/>
        </p:nvSpPr>
        <p:spPr>
          <a:xfrm>
            <a:off x="357158" y="2571752"/>
            <a:ext cx="8401080" cy="11430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400" u="sng" dirty="0" smtClean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Movimiento de partículas en un campo eléctrico</a:t>
            </a:r>
            <a:r>
              <a:rPr kumimoji="0" lang="es-ES" sz="4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.</a:t>
            </a:r>
            <a:endParaRPr kumimoji="0" lang="es-ES" sz="4400" b="0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214282" y="3598135"/>
            <a:ext cx="864399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smtClean="0"/>
              <a:t>	Si la carga se mueve en la dirección del campo aparecerá una fuerza, y por tanto una aceleración, en dicha dirección, por lo que tendremos un M.R.U. </a:t>
            </a:r>
            <a:r>
              <a:rPr lang="es-ES" sz="2400" smtClean="0"/>
              <a:t>A.</a:t>
            </a:r>
            <a:endParaRPr lang="es-ES" sz="2400" dirty="0" smtClean="0"/>
          </a:p>
          <a:p>
            <a:pPr algn="just"/>
            <a:endParaRPr lang="es-ES" sz="2400" dirty="0" smtClean="0"/>
          </a:p>
          <a:p>
            <a:pPr algn="just"/>
            <a:r>
              <a:rPr lang="es-ES" sz="2400" dirty="0" smtClean="0"/>
              <a:t>	Si la carga incide perpendicularmente al campo, la fuerza y la aceleración serán perpendiculares a la velocidad, por lo que el movimiento será similar a un tiro parabólico.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16" grpId="0"/>
      <p:bldP spid="17" grpId="0" autoUpdateAnimBg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228</Words>
  <Application>Microsoft Office PowerPoint</Application>
  <PresentationFormat>Presentación en pantalla (4:3)</PresentationFormat>
  <Paragraphs>92</Paragraphs>
  <Slides>11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Arial</vt:lpstr>
      <vt:lpstr>Calibri</vt:lpstr>
      <vt:lpstr>Comic Sans MS</vt:lpstr>
      <vt:lpstr>Symbol</vt:lpstr>
      <vt:lpstr>Tema de Office</vt:lpstr>
      <vt:lpstr>Ecuación</vt:lpstr>
      <vt:lpstr>FÍSICA 2º BTO B</vt:lpstr>
      <vt:lpstr>TEMA 3: Campo eléctrico.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FÍSICA Y QUÍMICA 4º ESO</dc:title>
  <dc:creator>Juanan</dc:creator>
  <cp:lastModifiedBy>Juanan</cp:lastModifiedBy>
  <cp:revision>245</cp:revision>
  <dcterms:created xsi:type="dcterms:W3CDTF">2010-06-30T16:10:23Z</dcterms:created>
  <dcterms:modified xsi:type="dcterms:W3CDTF">2020-07-22T08:08:40Z</dcterms:modified>
</cp:coreProperties>
</file>