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258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2" r:id="rId13"/>
    <p:sldId id="271" r:id="rId14"/>
    <p:sldId id="273" r:id="rId15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623" autoAdjust="0"/>
    <p:restoredTop sz="94660"/>
  </p:normalViewPr>
  <p:slideViewPr>
    <p:cSldViewPr>
      <p:cViewPr varScale="1">
        <p:scale>
          <a:sx n="68" d="100"/>
          <a:sy n="68" d="100"/>
        </p:scale>
        <p:origin x="11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182381-32A6-46CE-AD6E-32DDFA6C57A8}" type="datetimeFigureOut">
              <a:rPr lang="es-ES" smtClean="0"/>
              <a:pPr/>
              <a:t>25/07/2023</a:t>
            </a:fld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2F2E73-C117-4C90-B6CD-253705E7EE77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31031512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7A0408-1C65-4399-A0A3-9F706BDD6BA5}" type="datetimeFigureOut">
              <a:rPr lang="es-ES" smtClean="0"/>
              <a:pPr/>
              <a:t>25/07/2023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DE051B-0007-449A-9CFD-F04169EC9F1B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49648566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6" name="5 Marcador de fecha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997A0408-1C65-4399-A0A3-9F706BDD6BA5}" type="datetimeFigureOut">
              <a:rPr lang="es-ES" smtClean="0"/>
              <a:pPr/>
              <a:t>25/07/2023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840514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4E15A85C-99D4-47B4-93F6-36F844E90152}" type="datetime1">
              <a:rPr lang="es-ES" smtClean="0"/>
              <a:t>25/07/2023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591410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48AD5-0601-404F-A354-EA1CAE8ADE85}" type="datetime1">
              <a:rPr lang="es-ES" smtClean="0"/>
              <a:pPr/>
              <a:t>25/07/2023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Juan Antonio Romano Largo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92EDB-B563-4CDE-B848-02BBE8413854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501CD-CD1D-40F3-8DD3-682BF2845A8F}" type="datetime1">
              <a:rPr lang="es-ES" smtClean="0"/>
              <a:pPr/>
              <a:t>25/07/2023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Juan Antonio Romano Largo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92EDB-B563-4CDE-B848-02BBE8413854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A95C-C32B-4A83-B33F-2FE1D7699EFC}" type="datetime1">
              <a:rPr lang="es-ES" smtClean="0"/>
              <a:pPr/>
              <a:t>25/07/2023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Juan Antonio Romano Largo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92EDB-B563-4CDE-B848-02BBE8413854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4A917-A459-446C-8A8A-113E725F5F8D}" type="datetime1">
              <a:rPr lang="es-ES" smtClean="0"/>
              <a:pPr/>
              <a:t>25/07/2023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Juan Antonio Romano Largo</a:t>
            </a: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92EDB-B563-4CDE-B848-02BBE8413854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0D8FB-E8CD-463D-921A-871F86D79919}" type="datetime1">
              <a:rPr lang="es-ES" smtClean="0"/>
              <a:pPr/>
              <a:t>25/07/2023</a:t>
            </a:fld>
            <a:endParaRPr lang="es-E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Juan Antonio Romano Largo</a:t>
            </a: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92EDB-B563-4CDE-B848-02BBE8413854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03E8D-F8D4-4EEF-BC6D-2722879EE975}" type="datetime1">
              <a:rPr lang="es-ES" smtClean="0"/>
              <a:pPr/>
              <a:t>25/07/2023</a:t>
            </a:fld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Juan Antonio Romano Largo</a:t>
            </a: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92EDB-B563-4CDE-B848-02BBE8413854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27D1F-7E57-462B-9BE7-5EDD82C4D268}" type="datetime1">
              <a:rPr lang="es-ES" smtClean="0"/>
              <a:pPr/>
              <a:t>25/07/2023</a:t>
            </a:fld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Juan Antonio Romano Largo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92EDB-B563-4CDE-B848-02BBE8413854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2D041-731C-45CE-A8D1-98931FBEA78B}" type="datetime1">
              <a:rPr lang="es-ES" smtClean="0"/>
              <a:pPr/>
              <a:t>25/07/2023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Juan Antonio Romano Largo</a:t>
            </a: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92EDB-B563-4CDE-B848-02BBE8413854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E5772-DB8D-4E85-A43B-67552A9E6807}" type="datetime1">
              <a:rPr lang="es-ES" smtClean="0"/>
              <a:pPr/>
              <a:t>25/07/2023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Juan Antonio Romano Largo</a:t>
            </a: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92EDB-B563-4CDE-B848-02BBE8413854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A6AD4-3199-4297-9FE0-8B57306C40FC}" type="datetime1">
              <a:rPr lang="es-ES" smtClean="0"/>
              <a:pPr/>
              <a:t>25/07/2023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Juan Antonio Romano Largo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92EDB-B563-4CDE-B848-02BBE8413854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2DFCF-EA8C-4C31-99C6-FAF1753BAB40}" type="datetime1">
              <a:rPr lang="es-ES" smtClean="0"/>
              <a:pPr/>
              <a:t>25/07/2023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Juan Antonio Romano Largo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92EDB-B563-4CDE-B848-02BBE8413854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173A5A-C22E-404A-96E1-CD0374CC05EA}" type="datetime1">
              <a:rPr lang="es-ES" smtClean="0"/>
              <a:pPr/>
              <a:t>25/07/2023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" dirty="0"/>
              <a:t>Juan Antonio Romano Largo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892EDB-B563-4CDE-B848-02BBE8413854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wmf"/><Relationship Id="rId4" Type="http://schemas.openxmlformats.org/officeDocument/2006/relationships/oleObject" Target="../embeddings/oleObject2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wmf"/><Relationship Id="rId4" Type="http://schemas.openxmlformats.org/officeDocument/2006/relationships/oleObject" Target="../embeddings/oleObject4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wmf"/><Relationship Id="rId4" Type="http://schemas.openxmlformats.org/officeDocument/2006/relationships/oleObject" Target="../embeddings/oleObject7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0.bin"/><Relationship Id="rId12" Type="http://schemas.openxmlformats.org/officeDocument/2006/relationships/image" Target="../media/image15.wm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wmf"/><Relationship Id="rId11" Type="http://schemas.openxmlformats.org/officeDocument/2006/relationships/oleObject" Target="../embeddings/oleObject12.bin"/><Relationship Id="rId5" Type="http://schemas.openxmlformats.org/officeDocument/2006/relationships/oleObject" Target="../embeddings/oleObject9.bin"/><Relationship Id="rId10" Type="http://schemas.openxmlformats.org/officeDocument/2006/relationships/image" Target="../media/image14.wmf"/><Relationship Id="rId4" Type="http://schemas.openxmlformats.org/officeDocument/2006/relationships/image" Target="../media/image11.wmf"/><Relationship Id="rId9" Type="http://schemas.openxmlformats.org/officeDocument/2006/relationships/oleObject" Target="../embeddings/oleObject11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oleObject" Target="../embeddings/oleObject13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wmf"/><Relationship Id="rId4" Type="http://schemas.openxmlformats.org/officeDocument/2006/relationships/oleObject" Target="../embeddings/oleObject14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oleObject" Target="../embeddings/oleObject15.bin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wmf"/><Relationship Id="rId3" Type="http://schemas.openxmlformats.org/officeDocument/2006/relationships/image" Target="../media/image20.wmf"/><Relationship Id="rId7" Type="http://schemas.openxmlformats.org/officeDocument/2006/relationships/oleObject" Target="../embeddings/oleObject18.bin"/><Relationship Id="rId12" Type="http://schemas.openxmlformats.org/officeDocument/2006/relationships/image" Target="../media/image25.wmf"/><Relationship Id="rId2" Type="http://schemas.openxmlformats.org/officeDocument/2006/relationships/oleObject" Target="../embeddings/oleObject16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11" Type="http://schemas.openxmlformats.org/officeDocument/2006/relationships/oleObject" Target="../embeddings/oleObject20.bin"/><Relationship Id="rId5" Type="http://schemas.openxmlformats.org/officeDocument/2006/relationships/image" Target="../media/image21.wmf"/><Relationship Id="rId10" Type="http://schemas.openxmlformats.org/officeDocument/2006/relationships/image" Target="../media/image24.wmf"/><Relationship Id="rId4" Type="http://schemas.openxmlformats.org/officeDocument/2006/relationships/oleObject" Target="../embeddings/oleObject17.bin"/><Relationship Id="rId9" Type="http://schemas.openxmlformats.org/officeDocument/2006/relationships/oleObject" Target="../embeddings/oleObject19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643050"/>
            <a:ext cx="7772400" cy="1957401"/>
          </a:xfrm>
        </p:spPr>
        <p:txBody>
          <a:bodyPr>
            <a:normAutofit/>
          </a:bodyPr>
          <a:lstStyle/>
          <a:p>
            <a:r>
              <a:rPr lang="es-ES" dirty="0">
                <a:latin typeface="Comic Sans MS" pitchFamily="66" charset="0"/>
              </a:rPr>
              <a:t>FÍSICA</a:t>
            </a:r>
            <a:br>
              <a:rPr lang="es-ES" dirty="0">
                <a:latin typeface="Comic Sans MS" pitchFamily="66" charset="0"/>
              </a:rPr>
            </a:br>
            <a:r>
              <a:rPr lang="es-ES" dirty="0">
                <a:latin typeface="Comic Sans MS" pitchFamily="66" charset="0"/>
              </a:rPr>
              <a:t>2º BTO B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57628"/>
            <a:ext cx="6400800" cy="1752600"/>
          </a:xfrm>
        </p:spPr>
        <p:txBody>
          <a:bodyPr/>
          <a:lstStyle/>
          <a:p>
            <a:r>
              <a:rPr lang="es-ES" dirty="0">
                <a:solidFill>
                  <a:srgbClr val="002060"/>
                </a:solidFill>
              </a:rPr>
              <a:t>Colegio Ntra. Sra. del Buen Consejo</a:t>
            </a:r>
          </a:p>
          <a:p>
            <a:r>
              <a:rPr lang="es-ES" dirty="0">
                <a:solidFill>
                  <a:srgbClr val="002060"/>
                </a:solidFill>
              </a:rPr>
              <a:t>(Agustinas)</a:t>
            </a: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z="1400" dirty="0">
                <a:solidFill>
                  <a:srgbClr val="7030A0"/>
                </a:solidFill>
              </a:rPr>
              <a:t>Juan Antonio Romano Largo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813AF-9771-4751-91BE-6DFC9D7A156D}" type="datetime1">
              <a:rPr lang="es-ES" sz="1400" smtClean="0">
                <a:solidFill>
                  <a:srgbClr val="7030A0"/>
                </a:solidFill>
              </a:rPr>
              <a:pPr/>
              <a:t>25/07/2023</a:t>
            </a:fld>
            <a:endParaRPr lang="es-ES" sz="14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42860"/>
            <a:ext cx="8229600" cy="1143000"/>
          </a:xfrm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s-ES" dirty="0">
                <a:solidFill>
                  <a:srgbClr val="0070C0"/>
                </a:solidFill>
                <a:latin typeface="Comic Sans MS" pitchFamily="66" charset="0"/>
              </a:rPr>
              <a:t>Tema 6:</a:t>
            </a:r>
            <a:r>
              <a:rPr lang="es-ES" dirty="0">
                <a:solidFill>
                  <a:srgbClr val="002060"/>
                </a:solidFill>
                <a:latin typeface="Comic Sans MS" pitchFamily="66" charset="0"/>
              </a:rPr>
              <a:t> Movimiento armónico simple.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14314" y="1428736"/>
            <a:ext cx="8786842" cy="500066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" dirty="0"/>
              <a:t>Movimiento oscilatorio armónico simple.</a:t>
            </a:r>
          </a:p>
          <a:p>
            <a:pPr>
              <a:buNone/>
            </a:pPr>
            <a:r>
              <a:rPr lang="es-ES" dirty="0"/>
              <a:t>Ecuación del m.a.s.</a:t>
            </a:r>
          </a:p>
          <a:p>
            <a:pPr>
              <a:buNone/>
            </a:pPr>
            <a:r>
              <a:rPr lang="es-ES" dirty="0"/>
              <a:t>Velocidad del m.a.s.</a:t>
            </a:r>
          </a:p>
          <a:p>
            <a:pPr>
              <a:buNone/>
            </a:pPr>
            <a:r>
              <a:rPr lang="es-ES" dirty="0"/>
              <a:t>Aceleración del m.a.s.</a:t>
            </a:r>
          </a:p>
          <a:p>
            <a:pPr>
              <a:buNone/>
            </a:pPr>
            <a:r>
              <a:rPr lang="es-ES" dirty="0"/>
              <a:t>Gráficas del m.a.s.</a:t>
            </a:r>
          </a:p>
          <a:p>
            <a:pPr>
              <a:buNone/>
            </a:pPr>
            <a:r>
              <a:rPr lang="es-ES" dirty="0"/>
              <a:t>Dinámica del m.a.s.</a:t>
            </a:r>
          </a:p>
          <a:p>
            <a:pPr>
              <a:buNone/>
            </a:pPr>
            <a:r>
              <a:rPr lang="es-ES" dirty="0"/>
              <a:t>Energía del m.a.s.</a:t>
            </a:r>
          </a:p>
          <a:p>
            <a:pPr>
              <a:buNone/>
            </a:pPr>
            <a:r>
              <a:rPr lang="es-ES" dirty="0"/>
              <a:t>Ejemplo: Péndulo simple.</a:t>
            </a:r>
          </a:p>
          <a:p>
            <a:pPr>
              <a:buNone/>
            </a:pPr>
            <a:endParaRPr lang="es-ES" dirty="0"/>
          </a:p>
          <a:p>
            <a:pPr>
              <a:buNone/>
            </a:pPr>
            <a:endParaRPr lang="es-ES" dirty="0"/>
          </a:p>
          <a:p>
            <a:pPr>
              <a:buNone/>
            </a:pPr>
            <a:endParaRPr lang="es-ES" b="1" u="sng" dirty="0"/>
          </a:p>
          <a:p>
            <a:pPr>
              <a:buNone/>
            </a:pPr>
            <a:endParaRPr lang="es-E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501CD-CD1D-40F3-8DD3-682BF2845A8F}" type="datetime1">
              <a:rPr lang="es-ES" smtClean="0"/>
              <a:pPr/>
              <a:t>25/07/2023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Juan Antonio Romano Largo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27D1F-7E57-462B-9BE7-5EDD82C4D268}" type="datetime1">
              <a:rPr lang="es-ES" smtClean="0"/>
              <a:pPr/>
              <a:t>25/07/2023</a:t>
            </a:fld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Juan Antonio Romano Largo</a:t>
            </a: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357158" y="-16"/>
            <a:ext cx="8401080" cy="1143000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400" u="sng" dirty="0">
                <a:solidFill>
                  <a:srgbClr val="002060"/>
                </a:solidFill>
                <a:latin typeface="Comic Sans MS" pitchFamily="66" charset="0"/>
                <a:ea typeface="+mj-ea"/>
                <a:cs typeface="+mj-cs"/>
              </a:rPr>
              <a:t>Movimiento oscilatorio armónico simple</a:t>
            </a:r>
            <a:r>
              <a:rPr kumimoji="0" lang="es-ES" sz="4400" b="0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.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285720" y="949276"/>
            <a:ext cx="864399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/>
              <a:t>	</a:t>
            </a:r>
            <a:r>
              <a:rPr lang="es-ES" sz="2400" dirty="0"/>
              <a:t>Un cuerpo describe un movimiento </a:t>
            </a:r>
            <a:r>
              <a:rPr lang="es-ES" sz="2400" u="sng" dirty="0">
                <a:solidFill>
                  <a:srgbClr val="FF0000"/>
                </a:solidFill>
              </a:rPr>
              <a:t>periódico</a:t>
            </a:r>
            <a:r>
              <a:rPr lang="es-ES" sz="2400" dirty="0"/>
              <a:t> cuando las variables de posición, x, velocidad, v, y aceleración, a, de su movimiento toman los mismos valores después de un intervalo de tiempo cte. denominado </a:t>
            </a:r>
            <a:r>
              <a:rPr lang="es-ES" sz="2400" u="sng" dirty="0">
                <a:solidFill>
                  <a:srgbClr val="FF0000"/>
                </a:solidFill>
              </a:rPr>
              <a:t>periodo</a:t>
            </a:r>
            <a:r>
              <a:rPr lang="es-ES" sz="2400" dirty="0"/>
              <a:t>. </a:t>
            </a:r>
          </a:p>
          <a:p>
            <a:pPr algn="just"/>
            <a:r>
              <a:rPr lang="es-ES" sz="2400" dirty="0">
                <a:solidFill>
                  <a:srgbClr val="FF0000"/>
                </a:solidFill>
              </a:rPr>
              <a:t>Ejemplos:</a:t>
            </a:r>
            <a:r>
              <a:rPr lang="es-ES" sz="2400" dirty="0"/>
              <a:t> Movimiento circular uniforme, un péndulo o un cuerpo unido a un muelle. </a:t>
            </a:r>
          </a:p>
          <a:p>
            <a:pPr algn="just"/>
            <a:endParaRPr lang="es-ES" sz="2400" dirty="0"/>
          </a:p>
          <a:p>
            <a:pPr algn="just"/>
            <a:r>
              <a:rPr lang="es-ES" sz="2400" dirty="0"/>
              <a:t>	En los dos últimos casos el movimiento de vaivén se produce sobre la misma trayectoria (arco o recta). Decimos que es un </a:t>
            </a:r>
            <a:r>
              <a:rPr lang="es-ES" sz="2400" u="sng" dirty="0">
                <a:solidFill>
                  <a:srgbClr val="FF0000"/>
                </a:solidFill>
              </a:rPr>
              <a:t>movimiento oscilatorio o vibratorio</a:t>
            </a:r>
            <a:r>
              <a:rPr lang="es-ES" sz="2400" dirty="0"/>
              <a:t>.</a:t>
            </a:r>
          </a:p>
          <a:p>
            <a:r>
              <a:rPr lang="es-ES" sz="2400" dirty="0"/>
              <a:t> </a:t>
            </a:r>
          </a:p>
          <a:p>
            <a:pPr algn="just"/>
            <a:r>
              <a:rPr lang="es-ES" sz="2400" dirty="0"/>
              <a:t>Movimiento </a:t>
            </a:r>
            <a:r>
              <a:rPr lang="es-ES" sz="2400" u="sng" dirty="0">
                <a:solidFill>
                  <a:srgbClr val="FF0000"/>
                </a:solidFill>
              </a:rPr>
              <a:t>oscilatorio o vibratorio</a:t>
            </a:r>
            <a:r>
              <a:rPr lang="es-ES" sz="2400" dirty="0">
                <a:solidFill>
                  <a:srgbClr val="FF0000"/>
                </a:solidFill>
              </a:rPr>
              <a:t> </a:t>
            </a:r>
            <a:r>
              <a:rPr lang="es-ES" sz="2400" dirty="0"/>
              <a:t>es aquel en el que el cuerpo se desplaza sucesivamente a uno y otro lado de su posición de equilibrio repitiendo para cada intervalo de tiempo sus variables cinemáticas.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27D1F-7E57-462B-9BE7-5EDD82C4D268}" type="datetime1">
              <a:rPr lang="es-ES" smtClean="0"/>
              <a:pPr/>
              <a:t>25/07/2023</a:t>
            </a:fld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Juan Antonio Romano Largo</a:t>
            </a:r>
          </a:p>
        </p:txBody>
      </p:sp>
      <p:sp>
        <p:nvSpPr>
          <p:cNvPr id="4" name="3 Rectángulo"/>
          <p:cNvSpPr/>
          <p:nvPr/>
        </p:nvSpPr>
        <p:spPr>
          <a:xfrm>
            <a:off x="214282" y="71414"/>
            <a:ext cx="871543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400" dirty="0"/>
              <a:t>	Cualquier cuerpo que sea apartado de su posición de equilibrio estable tenderá a recuperar el equilibrio efectuando </a:t>
            </a:r>
            <a:r>
              <a:rPr lang="es-ES" sz="2400" u="sng" dirty="0"/>
              <a:t>movimientos oscilatorios alrededor de esa posición</a:t>
            </a:r>
            <a:r>
              <a:rPr lang="es-ES" sz="2400" dirty="0"/>
              <a:t>.</a:t>
            </a:r>
          </a:p>
          <a:p>
            <a:pPr algn="just"/>
            <a:r>
              <a:rPr lang="es-ES" sz="2400" dirty="0"/>
              <a:t> </a:t>
            </a:r>
          </a:p>
          <a:p>
            <a:pPr algn="just"/>
            <a:r>
              <a:rPr lang="es-ES" sz="2400" dirty="0">
                <a:solidFill>
                  <a:srgbClr val="FF0000"/>
                </a:solidFill>
              </a:rPr>
              <a:t>Ejemplo:</a:t>
            </a:r>
            <a:r>
              <a:rPr lang="es-ES" sz="2400" dirty="0"/>
              <a:t> Un cuerpo suspendido de un hilo permanecerá en equilibrio estable en la vertical. Si es apartado de la posición de equilibrio y se suelta oscilará alrededor de su posición de equilibrio. Se detendrá por la fricción del aire.</a:t>
            </a:r>
          </a:p>
          <a:p>
            <a:pPr algn="just"/>
            <a:endParaRPr lang="es-ES" sz="2400" dirty="0"/>
          </a:p>
          <a:p>
            <a:pPr algn="just"/>
            <a:r>
              <a:rPr lang="es-ES" sz="2400" dirty="0"/>
              <a:t>	Una partícula tiene un </a:t>
            </a:r>
            <a:r>
              <a:rPr lang="es-ES" sz="2400" dirty="0">
                <a:solidFill>
                  <a:srgbClr val="FF0000"/>
                </a:solidFill>
              </a:rPr>
              <a:t>movimiento oscilatorio armónico simple (MAS)</a:t>
            </a:r>
            <a:r>
              <a:rPr lang="es-ES" sz="2400" dirty="0"/>
              <a:t> cuando oscila bajo la acción de </a:t>
            </a:r>
            <a:r>
              <a:rPr lang="es-ES" sz="2400" dirty="0">
                <a:solidFill>
                  <a:srgbClr val="FF0000"/>
                </a:solidFill>
              </a:rPr>
              <a:t>fuerzas restauradoras </a:t>
            </a:r>
            <a:r>
              <a:rPr lang="es-ES" sz="2400" dirty="0"/>
              <a:t>que son proporcionales a la distancia respecto de la posición de equilibrio y cuyo sentido es hacia la posición de equilibrio. Cualquier cuerpo con MAS se le llama oscilador armónico.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27D1F-7E57-462B-9BE7-5EDD82C4D268}" type="datetime1">
              <a:rPr lang="es-ES" smtClean="0"/>
              <a:pPr/>
              <a:t>25/07/2023</a:t>
            </a:fld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Juan Antonio Romano Largo</a:t>
            </a:r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357158" y="-16"/>
            <a:ext cx="840108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400" u="sng" dirty="0">
                <a:solidFill>
                  <a:srgbClr val="002060"/>
                </a:solidFill>
                <a:latin typeface="Comic Sans MS" pitchFamily="66" charset="0"/>
                <a:ea typeface="+mj-ea"/>
                <a:cs typeface="+mj-cs"/>
              </a:rPr>
              <a:t>Ecuación del m.a.s</a:t>
            </a:r>
            <a:r>
              <a:rPr kumimoji="0" lang="es-ES" sz="4400" b="0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.</a:t>
            </a:r>
          </a:p>
        </p:txBody>
      </p:sp>
      <p:graphicFrame>
        <p:nvGraphicFramePr>
          <p:cNvPr id="6" name="5 Objeto"/>
          <p:cNvGraphicFramePr>
            <a:graphicFrameLocks noChangeAspect="1"/>
          </p:cNvGraphicFramePr>
          <p:nvPr/>
        </p:nvGraphicFramePr>
        <p:xfrm>
          <a:off x="2143108" y="2000242"/>
          <a:ext cx="4837235" cy="8223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cuación" r:id="rId2" imgW="1269720" imgH="215640" progId="Equation.3">
                  <p:embed/>
                </p:oleObj>
              </mc:Choice>
              <mc:Fallback>
                <p:oleObj name="Ecuación" r:id="rId2" imgW="1269720" imgH="2156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3108" y="2000242"/>
                        <a:ext cx="4837235" cy="82233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" name="9 Grupo"/>
          <p:cNvGrpSpPr/>
          <p:nvPr/>
        </p:nvGrpSpPr>
        <p:grpSpPr>
          <a:xfrm>
            <a:off x="214282" y="2714622"/>
            <a:ext cx="2571752" cy="1575025"/>
            <a:chOff x="214282" y="1928802"/>
            <a:chExt cx="2571752" cy="1575025"/>
          </a:xfrm>
        </p:grpSpPr>
        <p:sp>
          <p:nvSpPr>
            <p:cNvPr id="7" name="6 Rectángulo"/>
            <p:cNvSpPr/>
            <p:nvPr/>
          </p:nvSpPr>
          <p:spPr>
            <a:xfrm>
              <a:off x="214282" y="2857496"/>
              <a:ext cx="25717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s-ES" dirty="0">
                  <a:solidFill>
                    <a:srgbClr val="FF0000"/>
                  </a:solidFill>
                </a:rPr>
                <a:t>Elongación: </a:t>
              </a:r>
              <a:r>
                <a:rPr lang="es-ES" dirty="0"/>
                <a:t>representa la </a:t>
              </a:r>
            </a:p>
            <a:p>
              <a:pPr algn="just"/>
              <a:r>
                <a:rPr lang="es-ES" dirty="0"/>
                <a:t>posición del móvil.</a:t>
              </a:r>
            </a:p>
          </p:txBody>
        </p:sp>
        <p:cxnSp>
          <p:nvCxnSpPr>
            <p:cNvPr id="9" name="8 Conector recto de flecha"/>
            <p:cNvCxnSpPr>
              <a:endCxn id="7" idx="0"/>
            </p:cNvCxnSpPr>
            <p:nvPr/>
          </p:nvCxnSpPr>
          <p:spPr>
            <a:xfrm rot="10800000" flipV="1">
              <a:off x="1500158" y="1928802"/>
              <a:ext cx="1071578" cy="928694"/>
            </a:xfrm>
            <a:prstGeom prst="straightConnector1">
              <a:avLst/>
            </a:prstGeom>
            <a:ln w="508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10 Grupo"/>
          <p:cNvGrpSpPr/>
          <p:nvPr/>
        </p:nvGrpSpPr>
        <p:grpSpPr>
          <a:xfrm>
            <a:off x="1285852" y="2643183"/>
            <a:ext cx="2571769" cy="2428893"/>
            <a:chOff x="214282" y="1074934"/>
            <a:chExt cx="2571769" cy="2428893"/>
          </a:xfrm>
        </p:grpSpPr>
        <p:sp>
          <p:nvSpPr>
            <p:cNvPr id="12" name="11 Rectángulo"/>
            <p:cNvSpPr/>
            <p:nvPr/>
          </p:nvSpPr>
          <p:spPr>
            <a:xfrm>
              <a:off x="214282" y="2857496"/>
              <a:ext cx="25717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s-ES" dirty="0">
                  <a:solidFill>
                    <a:srgbClr val="FF0000"/>
                  </a:solidFill>
                </a:rPr>
                <a:t>Amplitud: </a:t>
              </a:r>
              <a:r>
                <a:rPr lang="es-ES" dirty="0"/>
                <a:t>valor máximo de la elongación.</a:t>
              </a:r>
            </a:p>
          </p:txBody>
        </p:sp>
        <p:cxnSp>
          <p:nvCxnSpPr>
            <p:cNvPr id="13" name="12 Conector recto de flecha"/>
            <p:cNvCxnSpPr>
              <a:endCxn id="12" idx="0"/>
            </p:cNvCxnSpPr>
            <p:nvPr/>
          </p:nvCxnSpPr>
          <p:spPr>
            <a:xfrm rot="5400000">
              <a:off x="1251824" y="1323269"/>
              <a:ext cx="1782561" cy="1285892"/>
            </a:xfrm>
            <a:prstGeom prst="straightConnector1">
              <a:avLst/>
            </a:prstGeom>
            <a:ln w="508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15 Grupo"/>
          <p:cNvGrpSpPr/>
          <p:nvPr/>
        </p:nvGrpSpPr>
        <p:grpSpPr>
          <a:xfrm>
            <a:off x="2357438" y="2643183"/>
            <a:ext cx="2571752" cy="3429023"/>
            <a:chOff x="214282" y="74804"/>
            <a:chExt cx="2571752" cy="3429023"/>
          </a:xfrm>
        </p:grpSpPr>
        <p:sp>
          <p:nvSpPr>
            <p:cNvPr id="17" name="16 Rectángulo"/>
            <p:cNvSpPr/>
            <p:nvPr/>
          </p:nvSpPr>
          <p:spPr>
            <a:xfrm>
              <a:off x="214282" y="2857496"/>
              <a:ext cx="25717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s-ES" dirty="0"/>
                <a:t>También puede ser la función seno.</a:t>
              </a:r>
            </a:p>
          </p:txBody>
        </p:sp>
        <p:cxnSp>
          <p:nvCxnSpPr>
            <p:cNvPr id="18" name="17 Conector recto de flecha"/>
            <p:cNvCxnSpPr>
              <a:endCxn id="17" idx="0"/>
            </p:cNvCxnSpPr>
            <p:nvPr/>
          </p:nvCxnSpPr>
          <p:spPr>
            <a:xfrm rot="5400000">
              <a:off x="573156" y="1001807"/>
              <a:ext cx="2782691" cy="928686"/>
            </a:xfrm>
            <a:prstGeom prst="straightConnector1">
              <a:avLst/>
            </a:prstGeom>
            <a:ln w="508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24 Grupo"/>
          <p:cNvGrpSpPr/>
          <p:nvPr/>
        </p:nvGrpSpPr>
        <p:grpSpPr>
          <a:xfrm>
            <a:off x="6357966" y="2571744"/>
            <a:ext cx="2571752" cy="1080320"/>
            <a:chOff x="214282" y="2146508"/>
            <a:chExt cx="2571752" cy="1080320"/>
          </a:xfrm>
        </p:grpSpPr>
        <p:sp>
          <p:nvSpPr>
            <p:cNvPr id="26" name="25 Rectángulo"/>
            <p:cNvSpPr/>
            <p:nvPr/>
          </p:nvSpPr>
          <p:spPr>
            <a:xfrm>
              <a:off x="214282" y="2857496"/>
              <a:ext cx="2571752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s-ES" dirty="0">
                  <a:solidFill>
                    <a:srgbClr val="FF0000"/>
                  </a:solidFill>
                </a:rPr>
                <a:t>Fase inicial</a:t>
              </a:r>
              <a:r>
                <a:rPr lang="es-ES" dirty="0"/>
                <a:t>.</a:t>
              </a:r>
            </a:p>
          </p:txBody>
        </p:sp>
        <p:cxnSp>
          <p:nvCxnSpPr>
            <p:cNvPr id="27" name="26 Conector recto de flecha"/>
            <p:cNvCxnSpPr/>
            <p:nvPr/>
          </p:nvCxnSpPr>
          <p:spPr>
            <a:xfrm rot="16200000" flipH="1">
              <a:off x="321423" y="2396541"/>
              <a:ext cx="785818" cy="285752"/>
            </a:xfrm>
            <a:prstGeom prst="straightConnector1">
              <a:avLst/>
            </a:prstGeom>
            <a:ln w="508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31 Grupo"/>
          <p:cNvGrpSpPr/>
          <p:nvPr/>
        </p:nvGrpSpPr>
        <p:grpSpPr>
          <a:xfrm>
            <a:off x="5000628" y="1142984"/>
            <a:ext cx="2571752" cy="857256"/>
            <a:chOff x="5000628" y="1142984"/>
            <a:chExt cx="2571752" cy="857256"/>
          </a:xfrm>
        </p:grpSpPr>
        <p:sp>
          <p:nvSpPr>
            <p:cNvPr id="30" name="29 Cerrar llave"/>
            <p:cNvSpPr/>
            <p:nvPr/>
          </p:nvSpPr>
          <p:spPr>
            <a:xfrm rot="16200000">
              <a:off x="5772160" y="1128698"/>
              <a:ext cx="428628" cy="1314456"/>
            </a:xfrm>
            <a:prstGeom prst="rightBrace">
              <a:avLst/>
            </a:prstGeom>
            <a:ln w="508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31" name="30 Rectángulo"/>
            <p:cNvSpPr/>
            <p:nvPr/>
          </p:nvSpPr>
          <p:spPr>
            <a:xfrm>
              <a:off x="5000628" y="1142984"/>
              <a:ext cx="2571752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s-ES" dirty="0">
                  <a:solidFill>
                    <a:srgbClr val="FF0000"/>
                  </a:solidFill>
                </a:rPr>
                <a:t>Fase</a:t>
              </a:r>
              <a:r>
                <a:rPr lang="es-ES" dirty="0"/>
                <a:t> del movimiento</a:t>
              </a:r>
            </a:p>
          </p:txBody>
        </p:sp>
      </p:grpSp>
      <p:grpSp>
        <p:nvGrpSpPr>
          <p:cNvPr id="34" name="33 Grupo"/>
          <p:cNvGrpSpPr/>
          <p:nvPr/>
        </p:nvGrpSpPr>
        <p:grpSpPr>
          <a:xfrm>
            <a:off x="4143388" y="2643186"/>
            <a:ext cx="3802328" cy="3071830"/>
            <a:chOff x="4143388" y="2643186"/>
            <a:chExt cx="3802328" cy="3071830"/>
          </a:xfrm>
        </p:grpSpPr>
        <p:grpSp>
          <p:nvGrpSpPr>
            <p:cNvPr id="21" name="20 Grupo"/>
            <p:cNvGrpSpPr/>
            <p:nvPr/>
          </p:nvGrpSpPr>
          <p:grpSpPr>
            <a:xfrm>
              <a:off x="4143388" y="2643186"/>
              <a:ext cx="2571752" cy="1857385"/>
              <a:chOff x="214282" y="1646442"/>
              <a:chExt cx="2571752" cy="1857385"/>
            </a:xfrm>
          </p:grpSpPr>
          <p:sp>
            <p:nvSpPr>
              <p:cNvPr id="22" name="21 Rectángulo"/>
              <p:cNvSpPr/>
              <p:nvPr/>
            </p:nvSpPr>
            <p:spPr>
              <a:xfrm>
                <a:off x="214282" y="2857496"/>
                <a:ext cx="2571752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s-ES" dirty="0">
                    <a:solidFill>
                      <a:srgbClr val="FF0000"/>
                    </a:solidFill>
                  </a:rPr>
                  <a:t>Frecuencia angular </a:t>
                </a:r>
                <a:r>
                  <a:rPr lang="es-ES" dirty="0"/>
                  <a:t>o pulsación.</a:t>
                </a:r>
              </a:p>
            </p:txBody>
          </p:sp>
          <p:cxnSp>
            <p:nvCxnSpPr>
              <p:cNvPr id="23" name="22 Conector recto de flecha"/>
              <p:cNvCxnSpPr>
                <a:endCxn id="22" idx="0"/>
              </p:cNvCxnSpPr>
              <p:nvPr/>
            </p:nvCxnSpPr>
            <p:spPr>
              <a:xfrm rot="16200000" flipH="1">
                <a:off x="894627" y="2251965"/>
                <a:ext cx="1211054" cy="8"/>
              </a:xfrm>
              <a:prstGeom prst="straightConnector1">
                <a:avLst/>
              </a:prstGeom>
              <a:ln w="5080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aphicFrame>
          <p:nvGraphicFramePr>
            <p:cNvPr id="33" name="32 Objeto"/>
            <p:cNvGraphicFramePr>
              <a:graphicFrameLocks noChangeAspect="1"/>
            </p:cNvGraphicFramePr>
            <p:nvPr/>
          </p:nvGraphicFramePr>
          <p:xfrm>
            <a:off x="5143503" y="4572008"/>
            <a:ext cx="2802213" cy="11430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cuación" r:id="rId4" imgW="965160" imgH="393480" progId="Equation.3">
                    <p:embed/>
                  </p:oleObj>
                </mc:Choice>
                <mc:Fallback>
                  <p:oleObj name="Ecuación" r:id="rId4" imgW="965160" imgH="393480" progId="Equation.3">
                    <p:embed/>
                    <p:pic>
                      <p:nvPicPr>
                        <p:cNvPr id="0" name="Picture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43503" y="4572008"/>
                          <a:ext cx="2802213" cy="114300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27D1F-7E57-462B-9BE7-5EDD82C4D268}" type="datetime1">
              <a:rPr lang="es-ES" smtClean="0"/>
              <a:pPr/>
              <a:t>25/07/2023</a:t>
            </a:fld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Juan Antonio Romano Largo</a:t>
            </a: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357158" y="-16"/>
            <a:ext cx="840108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400" u="sng" dirty="0">
                <a:solidFill>
                  <a:srgbClr val="002060"/>
                </a:solidFill>
                <a:latin typeface="Comic Sans MS" pitchFamily="66" charset="0"/>
                <a:ea typeface="+mj-ea"/>
                <a:cs typeface="+mj-cs"/>
              </a:rPr>
              <a:t>Velocidad del m.a.s</a:t>
            </a:r>
            <a:r>
              <a:rPr kumimoji="0" lang="es-ES" sz="4400" b="0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.</a:t>
            </a:r>
          </a:p>
        </p:txBody>
      </p:sp>
      <p:sp>
        <p:nvSpPr>
          <p:cNvPr id="5" name="4 Rectángulo"/>
          <p:cNvSpPr/>
          <p:nvPr/>
        </p:nvSpPr>
        <p:spPr>
          <a:xfrm>
            <a:off x="214282" y="737789"/>
            <a:ext cx="87154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400" dirty="0"/>
              <a:t>	Partiendo de la expresión anterior para el movimiento armónico simple podemos calcular la velocidad haciendo la derivada respecto al tiempo:</a:t>
            </a:r>
            <a:endParaRPr lang="es-ES" dirty="0"/>
          </a:p>
        </p:txBody>
      </p:sp>
      <p:graphicFrame>
        <p:nvGraphicFramePr>
          <p:cNvPr id="164866" name="Object 2"/>
          <p:cNvGraphicFramePr>
            <a:graphicFrameLocks noChangeAspect="1"/>
          </p:cNvGraphicFramePr>
          <p:nvPr/>
        </p:nvGraphicFramePr>
        <p:xfrm>
          <a:off x="1128713" y="1930400"/>
          <a:ext cx="6867525" cy="149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cuación" r:id="rId2" imgW="1803240" imgH="393480" progId="Equation.3">
                  <p:embed/>
                </p:oleObj>
              </mc:Choice>
              <mc:Fallback>
                <p:oleObj name="Ecuación" r:id="rId2" imgW="1803240" imgH="3934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8713" y="1930400"/>
                        <a:ext cx="6867525" cy="149860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6 Rectángulo"/>
          <p:cNvSpPr/>
          <p:nvPr/>
        </p:nvSpPr>
        <p:spPr>
          <a:xfrm>
            <a:off x="214282" y="3585993"/>
            <a:ext cx="87154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400" dirty="0"/>
              <a:t>	Vemos que la velocidad varia de forma sinusoidal con el tiempo. Ahora veamos como varia la velocidad con la posición, para lo cual usaremos la relación fundamental de trigonometría.</a:t>
            </a:r>
            <a:endParaRPr lang="es-ES" dirty="0"/>
          </a:p>
        </p:txBody>
      </p:sp>
      <p:graphicFrame>
        <p:nvGraphicFramePr>
          <p:cNvPr id="164867" name="Object 3"/>
          <p:cNvGraphicFramePr>
            <a:graphicFrameLocks noChangeAspect="1"/>
          </p:cNvGraphicFramePr>
          <p:nvPr/>
        </p:nvGraphicFramePr>
        <p:xfrm>
          <a:off x="363541" y="4786322"/>
          <a:ext cx="8566177" cy="9060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cuación" r:id="rId4" imgW="2400120" imgH="253800" progId="Equation.3">
                  <p:embed/>
                </p:oleObj>
              </mc:Choice>
              <mc:Fallback>
                <p:oleObj name="Ecuación" r:id="rId4" imgW="2400120" imgH="2538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541" y="4786322"/>
                        <a:ext cx="8566177" cy="90600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F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800" decel="100000"/>
                                        <p:tgtEl>
                                          <p:spTgt spid="1648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800" decel="100000" fill="hold"/>
                                        <p:tgtEl>
                                          <p:spTgt spid="1648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1648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1648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48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48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800" decel="100000"/>
                                        <p:tgtEl>
                                          <p:spTgt spid="1648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1648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1648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1648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48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48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27D1F-7E57-462B-9BE7-5EDD82C4D268}" type="datetime1">
              <a:rPr lang="es-ES" smtClean="0"/>
              <a:pPr/>
              <a:t>25/07/2023</a:t>
            </a:fld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Juan Antonio Romano Largo</a:t>
            </a:r>
          </a:p>
        </p:txBody>
      </p:sp>
      <p:graphicFrame>
        <p:nvGraphicFramePr>
          <p:cNvPr id="165890" name="Object 2"/>
          <p:cNvGraphicFramePr>
            <a:graphicFrameLocks noChangeAspect="1"/>
          </p:cNvGraphicFramePr>
          <p:nvPr/>
        </p:nvGraphicFramePr>
        <p:xfrm>
          <a:off x="984250" y="71414"/>
          <a:ext cx="7156450" cy="5076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cuación" r:id="rId2" imgW="1879560" imgH="1333440" progId="Equation.3">
                  <p:embed/>
                </p:oleObj>
              </mc:Choice>
              <mc:Fallback>
                <p:oleObj name="Ecuación" r:id="rId2" imgW="1879560" imgH="13334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84250" y="71414"/>
                        <a:ext cx="7156450" cy="5076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F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4 Rectángulo"/>
          <p:cNvSpPr/>
          <p:nvPr/>
        </p:nvSpPr>
        <p:spPr>
          <a:xfrm>
            <a:off x="214282" y="5300505"/>
            <a:ext cx="87154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400" dirty="0"/>
              <a:t>	Cuando x = 0 (posición de equilibrio) la velocidad es máxima y vale ±A·</a:t>
            </a:r>
            <a:r>
              <a:rPr lang="es-ES" sz="2400" dirty="0">
                <a:latin typeface="Symbol" pitchFamily="18" charset="2"/>
              </a:rPr>
              <a:t>w</a:t>
            </a:r>
            <a:r>
              <a:rPr lang="es-ES" sz="2400" dirty="0"/>
              <a:t>.</a:t>
            </a:r>
          </a:p>
          <a:p>
            <a:pPr algn="just"/>
            <a:r>
              <a:rPr lang="es-ES" sz="2400" dirty="0"/>
              <a:t>	Cuando x = ± A la velocidad es cero.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658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658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658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65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58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5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27D1F-7E57-462B-9BE7-5EDD82C4D268}" type="datetime1">
              <a:rPr lang="es-ES" smtClean="0"/>
              <a:pPr/>
              <a:t>25/07/2023</a:t>
            </a:fld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Juan Antonio Romano Largo</a:t>
            </a: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357158" y="-16"/>
            <a:ext cx="840108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400" u="sng" dirty="0">
                <a:solidFill>
                  <a:srgbClr val="002060"/>
                </a:solidFill>
                <a:latin typeface="Comic Sans MS" pitchFamily="66" charset="0"/>
                <a:ea typeface="+mj-ea"/>
                <a:cs typeface="+mj-cs"/>
              </a:rPr>
              <a:t>Aceleración del m.a.s</a:t>
            </a:r>
            <a:r>
              <a:rPr kumimoji="0" lang="es-ES" sz="4400" b="0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.</a:t>
            </a:r>
          </a:p>
        </p:txBody>
      </p:sp>
      <p:sp>
        <p:nvSpPr>
          <p:cNvPr id="5" name="4 Rectángulo"/>
          <p:cNvSpPr/>
          <p:nvPr/>
        </p:nvSpPr>
        <p:spPr>
          <a:xfrm>
            <a:off x="214282" y="737789"/>
            <a:ext cx="87154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400" dirty="0"/>
              <a:t>	Partiendo de la expresión anterior para la velocidad podemos calcular la aceleración haciendo la derivada respecto al tiempo:</a:t>
            </a:r>
            <a:endParaRPr lang="es-ES" dirty="0"/>
          </a:p>
        </p:txBody>
      </p:sp>
      <p:graphicFrame>
        <p:nvGraphicFramePr>
          <p:cNvPr id="6" name="Object 2"/>
          <p:cNvGraphicFramePr>
            <a:graphicFrameLocks noChangeAspect="1"/>
          </p:cNvGraphicFramePr>
          <p:nvPr/>
        </p:nvGraphicFramePr>
        <p:xfrm>
          <a:off x="960438" y="1571612"/>
          <a:ext cx="7205662" cy="149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cuación" r:id="rId2" imgW="1892160" imgH="393480" progId="Equation.3">
                  <p:embed/>
                </p:oleObj>
              </mc:Choice>
              <mc:Fallback>
                <p:oleObj name="Ecuación" r:id="rId2" imgW="1892160" imgH="3934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0438" y="1571612"/>
                        <a:ext cx="7205662" cy="149860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6 Rectángulo"/>
          <p:cNvSpPr/>
          <p:nvPr/>
        </p:nvSpPr>
        <p:spPr>
          <a:xfrm>
            <a:off x="214282" y="3071810"/>
            <a:ext cx="87154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400" dirty="0"/>
              <a:t>	Vemos que la aceleración varia de forma sinusoidal con el tiempo. Ahora veamos como varia la aceleración con la posición.</a:t>
            </a:r>
            <a:endParaRPr lang="es-ES" dirty="0"/>
          </a:p>
        </p:txBody>
      </p:sp>
      <p:graphicFrame>
        <p:nvGraphicFramePr>
          <p:cNvPr id="8" name="Object 3"/>
          <p:cNvGraphicFramePr>
            <a:graphicFrameLocks noChangeAspect="1"/>
          </p:cNvGraphicFramePr>
          <p:nvPr/>
        </p:nvGraphicFramePr>
        <p:xfrm>
          <a:off x="3286116" y="3846521"/>
          <a:ext cx="2311400" cy="725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cuación" r:id="rId4" imgW="647640" imgH="203040" progId="Equation.3">
                  <p:embed/>
                </p:oleObj>
              </mc:Choice>
              <mc:Fallback>
                <p:oleObj name="Ecuación" r:id="rId4" imgW="647640" imgH="2030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86116" y="3846521"/>
                        <a:ext cx="2311400" cy="725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F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8 Rectángulo"/>
          <p:cNvSpPr/>
          <p:nvPr/>
        </p:nvSpPr>
        <p:spPr>
          <a:xfrm>
            <a:off x="214282" y="4455391"/>
            <a:ext cx="8715436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400" dirty="0"/>
              <a:t>	Cuando x = 0 (posición de equilibrio) la aceleración es nula.</a:t>
            </a:r>
          </a:p>
          <a:p>
            <a:pPr algn="just"/>
            <a:endParaRPr lang="es-ES" sz="2400" dirty="0"/>
          </a:p>
          <a:p>
            <a:pPr algn="just"/>
            <a:r>
              <a:rPr lang="es-ES" sz="2400" dirty="0"/>
              <a:t>	Cuando x = ± A la aceleración es máxima y vale ±A·</a:t>
            </a:r>
            <a:r>
              <a:rPr lang="es-ES" sz="2400" dirty="0">
                <a:latin typeface="Symbol" pitchFamily="18" charset="2"/>
              </a:rPr>
              <a:t>w</a:t>
            </a:r>
            <a:r>
              <a:rPr lang="es-ES" sz="2400" baseline="30000" dirty="0">
                <a:latin typeface="Symbol" pitchFamily="18" charset="2"/>
              </a:rPr>
              <a:t>2</a:t>
            </a:r>
            <a:r>
              <a:rPr lang="es-ES" sz="2400" dirty="0">
                <a:latin typeface="Symbol" pitchFamily="18" charset="2"/>
              </a:rPr>
              <a:t>.</a:t>
            </a:r>
          </a:p>
          <a:p>
            <a:pPr algn="just"/>
            <a:endParaRPr lang="es-ES" dirty="0"/>
          </a:p>
          <a:p>
            <a:pPr algn="just"/>
            <a:r>
              <a:rPr lang="es-ES" dirty="0"/>
              <a:t>	</a:t>
            </a:r>
            <a:r>
              <a:rPr lang="es-ES" sz="2400" dirty="0"/>
              <a:t>El sentido de la aceleración es siempre opuesto al de la posición.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27D1F-7E57-462B-9BE7-5EDD82C4D268}" type="datetime1">
              <a:rPr lang="es-ES" smtClean="0"/>
              <a:pPr/>
              <a:t>25/07/2023</a:t>
            </a:fld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Juan Antonio Romano Largo</a:t>
            </a: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357158" y="-16"/>
            <a:ext cx="840108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400" u="sng" dirty="0">
                <a:solidFill>
                  <a:srgbClr val="002060"/>
                </a:solidFill>
                <a:latin typeface="Comic Sans MS" pitchFamily="66" charset="0"/>
                <a:ea typeface="+mj-ea"/>
                <a:cs typeface="+mj-cs"/>
              </a:rPr>
              <a:t>Gráficas del m.a.s</a:t>
            </a:r>
            <a:r>
              <a:rPr kumimoji="0" lang="es-ES" sz="4400" b="0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.</a:t>
            </a:r>
          </a:p>
        </p:txBody>
      </p:sp>
      <p:pic>
        <p:nvPicPr>
          <p:cNvPr id="167938" name="Picture 2" descr="Sin título-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857256"/>
            <a:ext cx="6962224" cy="3643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"/>
          <p:cNvSpPr/>
          <p:nvPr/>
        </p:nvSpPr>
        <p:spPr>
          <a:xfrm>
            <a:off x="214282" y="4572008"/>
            <a:ext cx="87154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400" dirty="0"/>
              <a:t>	Observando las gráficas vemos que la velocidad tiene un desfase de </a:t>
            </a:r>
            <a:r>
              <a:rPr lang="es-ES" sz="2400" dirty="0">
                <a:latin typeface="Symbol" pitchFamily="18" charset="2"/>
              </a:rPr>
              <a:t>p</a:t>
            </a:r>
            <a:r>
              <a:rPr lang="es-ES" sz="2400" dirty="0"/>
              <a:t>/2 respecto a la posición, mientras que la aceleración tiene un desfase de </a:t>
            </a:r>
            <a:r>
              <a:rPr lang="es-ES" sz="2400" dirty="0">
                <a:latin typeface="Symbol" pitchFamily="18" charset="2"/>
              </a:rPr>
              <a:t>p</a:t>
            </a:r>
            <a:r>
              <a:rPr lang="es-ES" sz="2400" dirty="0"/>
              <a:t>.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1679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1679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1679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79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79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27D1F-7E57-462B-9BE7-5EDD82C4D268}" type="datetime1">
              <a:rPr lang="es-ES" smtClean="0"/>
              <a:pPr/>
              <a:t>25/07/2023</a:t>
            </a:fld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Juan Antonio Romano Largo</a:t>
            </a: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357158" y="-16"/>
            <a:ext cx="840108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400" u="sng" dirty="0">
                <a:solidFill>
                  <a:srgbClr val="002060"/>
                </a:solidFill>
                <a:latin typeface="Comic Sans MS" pitchFamily="66" charset="0"/>
                <a:ea typeface="+mj-ea"/>
                <a:cs typeface="+mj-cs"/>
              </a:rPr>
              <a:t>Dinámica del m.a.s</a:t>
            </a:r>
            <a:r>
              <a:rPr kumimoji="0" lang="es-ES" sz="4400" b="0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.</a:t>
            </a:r>
          </a:p>
        </p:txBody>
      </p:sp>
      <p:sp>
        <p:nvSpPr>
          <p:cNvPr id="5" name="4 Rectángulo"/>
          <p:cNvSpPr/>
          <p:nvPr/>
        </p:nvSpPr>
        <p:spPr>
          <a:xfrm>
            <a:off x="3214678" y="857232"/>
            <a:ext cx="571504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400" dirty="0"/>
              <a:t>	Supongamos un oscilador que consiste en un cuerpo unido a un muelle horizontal. Cuando el cuerpo es apartado de la posición de equilibrio, la fuerza recuperadora del muelle tiende a devolverlo a dicha posición. Igualando con la 2ª ley de Newton, obtenemos:</a:t>
            </a:r>
            <a:endParaRPr lang="es-ES" dirty="0"/>
          </a:p>
        </p:txBody>
      </p:sp>
      <p:pic>
        <p:nvPicPr>
          <p:cNvPr id="187394" name="Picture 2" descr="Sin título-1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6841" y="857232"/>
            <a:ext cx="2696399" cy="1785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0" name="9 Grupo"/>
          <p:cNvGrpSpPr/>
          <p:nvPr/>
        </p:nvGrpSpPr>
        <p:grpSpPr>
          <a:xfrm>
            <a:off x="500034" y="3429000"/>
            <a:ext cx="3894156" cy="1314456"/>
            <a:chOff x="500034" y="3429000"/>
            <a:chExt cx="3894156" cy="1314456"/>
          </a:xfrm>
        </p:grpSpPr>
        <p:graphicFrame>
          <p:nvGraphicFramePr>
            <p:cNvPr id="7" name="6 Objeto"/>
            <p:cNvGraphicFramePr>
              <a:graphicFrameLocks noChangeAspect="1"/>
            </p:cNvGraphicFramePr>
            <p:nvPr/>
          </p:nvGraphicFramePr>
          <p:xfrm>
            <a:off x="500034" y="3582990"/>
            <a:ext cx="1798052" cy="84614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cuación" r:id="rId3" imgW="863280" imgH="406080" progId="Equation.3">
                    <p:embed/>
                  </p:oleObj>
                </mc:Choice>
                <mc:Fallback>
                  <p:oleObj name="Ecuación" r:id="rId3" imgW="863280" imgH="406080" progId="Equation.3">
                    <p:embed/>
                    <p:pic>
                      <p:nvPicPr>
                        <p:cNvPr id="0" name="Picture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0034" y="3582990"/>
                          <a:ext cx="1798052" cy="84614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" name="7 Cerrar llave"/>
            <p:cNvSpPr/>
            <p:nvPr/>
          </p:nvSpPr>
          <p:spPr>
            <a:xfrm>
              <a:off x="2428860" y="3429000"/>
              <a:ext cx="428628" cy="1314456"/>
            </a:xfrm>
            <a:prstGeom prst="rightBrace">
              <a:avLst/>
            </a:prstGeom>
            <a:ln w="508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graphicFrame>
          <p:nvGraphicFramePr>
            <p:cNvPr id="186371" name="Object 3"/>
            <p:cNvGraphicFramePr>
              <a:graphicFrameLocks noChangeAspect="1"/>
            </p:cNvGraphicFramePr>
            <p:nvPr/>
          </p:nvGraphicFramePr>
          <p:xfrm>
            <a:off x="3071802" y="3643314"/>
            <a:ext cx="1322388" cy="8207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cuación" r:id="rId5" imgW="634680" imgH="393480" progId="Equation.3">
                    <p:embed/>
                  </p:oleObj>
                </mc:Choice>
                <mc:Fallback>
                  <p:oleObj name="Ecuación" r:id="rId5" imgW="634680" imgH="393480" progId="Equation.3">
                    <p:embed/>
                    <p:pic>
                      <p:nvPicPr>
                        <p:cNvPr id="0" name="Picture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71802" y="3643314"/>
                          <a:ext cx="1322388" cy="82073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3" name="12 Grupo"/>
          <p:cNvGrpSpPr/>
          <p:nvPr/>
        </p:nvGrpSpPr>
        <p:grpSpPr>
          <a:xfrm>
            <a:off x="3008311" y="3971932"/>
            <a:ext cx="1778003" cy="1328731"/>
            <a:chOff x="3008311" y="3971932"/>
            <a:chExt cx="1778003" cy="1328731"/>
          </a:xfrm>
        </p:grpSpPr>
        <p:graphicFrame>
          <p:nvGraphicFramePr>
            <p:cNvPr id="11" name="Object 3"/>
            <p:cNvGraphicFramePr>
              <a:graphicFrameLocks noChangeAspect="1"/>
            </p:cNvGraphicFramePr>
            <p:nvPr/>
          </p:nvGraphicFramePr>
          <p:xfrm>
            <a:off x="3008311" y="4878388"/>
            <a:ext cx="1349375" cy="4222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cuación" r:id="rId7" imgW="647640" imgH="203040" progId="Equation.3">
                    <p:embed/>
                  </p:oleObj>
                </mc:Choice>
                <mc:Fallback>
                  <p:oleObj name="Ecuación" r:id="rId7" imgW="647640" imgH="203040" progId="Equation.3">
                    <p:embed/>
                    <p:pic>
                      <p:nvPicPr>
                        <p:cNvPr id="0" name="Picture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08311" y="4878388"/>
                          <a:ext cx="1349375" cy="4222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" name="11 Cerrar llave"/>
            <p:cNvSpPr/>
            <p:nvPr/>
          </p:nvSpPr>
          <p:spPr>
            <a:xfrm>
              <a:off x="4357686" y="3971932"/>
              <a:ext cx="428628" cy="1314456"/>
            </a:xfrm>
            <a:prstGeom prst="rightBrace">
              <a:avLst/>
            </a:prstGeom>
            <a:ln w="508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</p:grpSp>
      <p:graphicFrame>
        <p:nvGraphicFramePr>
          <p:cNvPr id="14" name="Object 3"/>
          <p:cNvGraphicFramePr>
            <a:graphicFrameLocks noChangeAspect="1"/>
          </p:cNvGraphicFramePr>
          <p:nvPr/>
        </p:nvGraphicFramePr>
        <p:xfrm>
          <a:off x="5132388" y="4128728"/>
          <a:ext cx="1439876" cy="10862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cuación" r:id="rId9" imgW="520560" imgH="393480" progId="Equation.3">
                  <p:embed/>
                </p:oleObj>
              </mc:Choice>
              <mc:Fallback>
                <p:oleObj name="Ecuación" r:id="rId9" imgW="520560" imgH="39348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32388" y="4128728"/>
                        <a:ext cx="1439876" cy="1086222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6374" name="Object 6"/>
          <p:cNvGraphicFramePr>
            <a:graphicFrameLocks noChangeAspect="1"/>
          </p:cNvGraphicFramePr>
          <p:nvPr/>
        </p:nvGraphicFramePr>
        <p:xfrm>
          <a:off x="5837267" y="5488010"/>
          <a:ext cx="3021013" cy="1227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cuación" r:id="rId11" imgW="1091880" imgH="444240" progId="Equation.3">
                  <p:embed/>
                </p:oleObj>
              </mc:Choice>
              <mc:Fallback>
                <p:oleObj name="Ecuación" r:id="rId11" imgW="1091880" imgH="44424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37267" y="5488010"/>
                        <a:ext cx="3021013" cy="1227138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80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800" decel="10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800" decel="100000"/>
                                        <p:tgtEl>
                                          <p:spTgt spid="1863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800" decel="100000" fill="hold"/>
                                        <p:tgtEl>
                                          <p:spTgt spid="1863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800" decel="100000" fill="hold"/>
                                        <p:tgtEl>
                                          <p:spTgt spid="1863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1863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63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63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27D1F-7E57-462B-9BE7-5EDD82C4D268}" type="datetime1">
              <a:rPr lang="es-ES" smtClean="0"/>
              <a:pPr/>
              <a:t>25/07/2023</a:t>
            </a:fld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Juan Antonio Romano Largo</a:t>
            </a: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357158" y="-16"/>
            <a:ext cx="840108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400" u="sng" dirty="0">
                <a:solidFill>
                  <a:srgbClr val="002060"/>
                </a:solidFill>
                <a:latin typeface="Comic Sans MS" pitchFamily="66" charset="0"/>
                <a:ea typeface="+mj-ea"/>
                <a:cs typeface="+mj-cs"/>
              </a:rPr>
              <a:t>Energía del m.a.s</a:t>
            </a:r>
            <a:r>
              <a:rPr kumimoji="0" lang="es-ES" sz="4400" b="0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.</a:t>
            </a:r>
          </a:p>
        </p:txBody>
      </p:sp>
      <p:sp>
        <p:nvSpPr>
          <p:cNvPr id="5" name="4 Rectángulo"/>
          <p:cNvSpPr/>
          <p:nvPr/>
        </p:nvSpPr>
        <p:spPr>
          <a:xfrm>
            <a:off x="214282" y="857232"/>
            <a:ext cx="87154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400" dirty="0"/>
              <a:t>	La </a:t>
            </a:r>
            <a:r>
              <a:rPr lang="es-ES" sz="2400" dirty="0">
                <a:solidFill>
                  <a:srgbClr val="FF0000"/>
                </a:solidFill>
              </a:rPr>
              <a:t>energía potencial elástica</a:t>
            </a:r>
            <a:r>
              <a:rPr lang="es-ES" sz="2400" dirty="0"/>
              <a:t> de un m.a.s. viene dada por la expresión:</a:t>
            </a:r>
            <a:endParaRPr lang="es-ES" dirty="0"/>
          </a:p>
        </p:txBody>
      </p:sp>
      <p:graphicFrame>
        <p:nvGraphicFramePr>
          <p:cNvPr id="188418" name="Object 2"/>
          <p:cNvGraphicFramePr>
            <a:graphicFrameLocks noChangeAspect="1"/>
          </p:cNvGraphicFramePr>
          <p:nvPr/>
        </p:nvGraphicFramePr>
        <p:xfrm>
          <a:off x="506413" y="1857375"/>
          <a:ext cx="2143125" cy="108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cuación" r:id="rId2" imgW="774360" imgH="393480" progId="Equation.3">
                  <p:embed/>
                </p:oleObj>
              </mc:Choice>
              <mc:Fallback>
                <p:oleObj name="Ecuación" r:id="rId2" imgW="774360" imgH="3934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6413" y="1857375"/>
                        <a:ext cx="2143125" cy="108585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6 Rectángulo"/>
          <p:cNvSpPr/>
          <p:nvPr/>
        </p:nvSpPr>
        <p:spPr>
          <a:xfrm>
            <a:off x="2928926" y="1857364"/>
            <a:ext cx="61531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400" dirty="0"/>
              <a:t>	Por tanto varia desde 0, cuando la elongación es nula, hasta un valor máximo de ½·K·A</a:t>
            </a:r>
            <a:r>
              <a:rPr lang="es-ES" sz="2400" baseline="30000" dirty="0"/>
              <a:t>2</a:t>
            </a:r>
            <a:r>
              <a:rPr lang="es-ES" sz="2400" dirty="0"/>
              <a:t> cuando la elongación es máxima (±A)</a:t>
            </a:r>
            <a:endParaRPr lang="es-ES" dirty="0"/>
          </a:p>
        </p:txBody>
      </p:sp>
      <p:sp>
        <p:nvSpPr>
          <p:cNvPr id="8" name="7 Rectángulo"/>
          <p:cNvSpPr/>
          <p:nvPr/>
        </p:nvSpPr>
        <p:spPr>
          <a:xfrm>
            <a:off x="214282" y="3181649"/>
            <a:ext cx="87154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400" dirty="0"/>
              <a:t>	La </a:t>
            </a:r>
            <a:r>
              <a:rPr lang="es-ES" sz="2400" dirty="0">
                <a:solidFill>
                  <a:srgbClr val="FF0000"/>
                </a:solidFill>
              </a:rPr>
              <a:t>energía cinética</a:t>
            </a:r>
            <a:r>
              <a:rPr lang="es-ES" sz="2400" dirty="0"/>
              <a:t> de un m.a.s. viene dada por la expresión:</a:t>
            </a:r>
            <a:endParaRPr lang="es-ES" dirty="0"/>
          </a:p>
        </p:txBody>
      </p:sp>
      <p:graphicFrame>
        <p:nvGraphicFramePr>
          <p:cNvPr id="18841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8092216"/>
              </p:ext>
            </p:extLst>
          </p:nvPr>
        </p:nvGraphicFramePr>
        <p:xfrm>
          <a:off x="552450" y="3771900"/>
          <a:ext cx="2038350" cy="108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cuación" r:id="rId4" imgW="736560" imgH="393480" progId="Equation.3">
                  <p:embed/>
                </p:oleObj>
              </mc:Choice>
              <mc:Fallback>
                <p:oleObj name="Ecuación" r:id="rId4" imgW="736560" imgH="3934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2450" y="3771900"/>
                        <a:ext cx="2038350" cy="108585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9 Rectángulo"/>
          <p:cNvSpPr/>
          <p:nvPr/>
        </p:nvSpPr>
        <p:spPr>
          <a:xfrm>
            <a:off x="2928926" y="3728869"/>
            <a:ext cx="615319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400" dirty="0"/>
              <a:t>	Por tanto varia desde 0, cuando la velocidad es nula (es decir, cuando x = ±A), hasta un valor máximo de ½·K·A</a:t>
            </a:r>
            <a:r>
              <a:rPr lang="es-ES" sz="2400" baseline="30000" dirty="0"/>
              <a:t>2</a:t>
            </a:r>
            <a:r>
              <a:rPr lang="es-ES" sz="2400" dirty="0"/>
              <a:t> cuando la velocidad es máxima (es decir, cuando x = 0)</a:t>
            </a:r>
            <a:endParaRPr lang="es-ES" dirty="0"/>
          </a:p>
        </p:txBody>
      </p:sp>
      <p:sp>
        <p:nvSpPr>
          <p:cNvPr id="11" name="10 Rectángulo"/>
          <p:cNvSpPr/>
          <p:nvPr/>
        </p:nvSpPr>
        <p:spPr>
          <a:xfrm>
            <a:off x="214282" y="5312647"/>
            <a:ext cx="87154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400" dirty="0"/>
              <a:t>	Por tanto vemos que cuando la E</a:t>
            </a:r>
            <a:r>
              <a:rPr lang="es-ES" sz="2400" baseline="-25000" dirty="0"/>
              <a:t>p</a:t>
            </a:r>
            <a:r>
              <a:rPr lang="es-ES" sz="2400" dirty="0"/>
              <a:t> es máxima la E</a:t>
            </a:r>
            <a:r>
              <a:rPr lang="es-ES" sz="2400" baseline="-25000" dirty="0"/>
              <a:t>c</a:t>
            </a:r>
            <a:r>
              <a:rPr lang="es-ES" sz="2400" dirty="0"/>
              <a:t> es cero y viceversa.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800" decel="100000"/>
                                        <p:tgtEl>
                                          <p:spTgt spid="1884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800" decel="100000" fill="hold"/>
                                        <p:tgtEl>
                                          <p:spTgt spid="1884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188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188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8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8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800" decel="100000"/>
                                        <p:tgtEl>
                                          <p:spTgt spid="1884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1884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1884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1884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84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84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/>
      <p:bldP spid="10" grpId="0" build="allAtOnce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27D1F-7E57-462B-9BE7-5EDD82C4D268}" type="datetime1">
              <a:rPr lang="es-ES" smtClean="0"/>
              <a:pPr/>
              <a:t>25/07/2023</a:t>
            </a:fld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Juan Antonio Romano Largo</a:t>
            </a:r>
          </a:p>
        </p:txBody>
      </p:sp>
      <p:sp>
        <p:nvSpPr>
          <p:cNvPr id="4" name="3 Rectángulo"/>
          <p:cNvSpPr/>
          <p:nvPr/>
        </p:nvSpPr>
        <p:spPr>
          <a:xfrm>
            <a:off x="214282" y="285728"/>
            <a:ext cx="87154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400" dirty="0"/>
              <a:t>	La </a:t>
            </a:r>
            <a:r>
              <a:rPr lang="es-ES" sz="2400" dirty="0">
                <a:solidFill>
                  <a:srgbClr val="FF0000"/>
                </a:solidFill>
              </a:rPr>
              <a:t>energía mecánica</a:t>
            </a:r>
            <a:r>
              <a:rPr lang="es-ES" sz="2400" dirty="0"/>
              <a:t> de un m.a.s. viene dada por la suma de la cinética y la potencial elástica:</a:t>
            </a:r>
            <a:endParaRPr lang="es-ES" dirty="0"/>
          </a:p>
        </p:txBody>
      </p:sp>
      <p:graphicFrame>
        <p:nvGraphicFramePr>
          <p:cNvPr id="18944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72217"/>
              </p:ext>
            </p:extLst>
          </p:nvPr>
        </p:nvGraphicFramePr>
        <p:xfrm>
          <a:off x="285720" y="908720"/>
          <a:ext cx="8574088" cy="332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cuación" r:id="rId2" imgW="3098520" imgH="1206360" progId="Equation.3">
                  <p:embed/>
                </p:oleObj>
              </mc:Choice>
              <mc:Fallback>
                <p:oleObj name="Ecuación" r:id="rId2" imgW="3098520" imgH="120636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720" y="908720"/>
                        <a:ext cx="8574088" cy="3327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F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800" decel="100000"/>
                                        <p:tgtEl>
                                          <p:spTgt spid="1894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800" decel="100000" fill="hold"/>
                                        <p:tgtEl>
                                          <p:spTgt spid="1894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1894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189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94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9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27D1F-7E57-462B-9BE7-5EDD82C4D268}" type="datetime1">
              <a:rPr lang="es-ES" smtClean="0"/>
              <a:pPr/>
              <a:t>25/07/2023</a:t>
            </a:fld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Juan Antonio Romano Largo</a:t>
            </a: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357158" y="-16"/>
            <a:ext cx="840108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400" u="sng" dirty="0">
                <a:solidFill>
                  <a:srgbClr val="002060"/>
                </a:solidFill>
                <a:latin typeface="Comic Sans MS" pitchFamily="66" charset="0"/>
                <a:ea typeface="+mj-ea"/>
                <a:cs typeface="+mj-cs"/>
              </a:rPr>
              <a:t>Ejemplo: péndulo simple</a:t>
            </a:r>
            <a:r>
              <a:rPr kumimoji="0" lang="es-ES" sz="4400" b="0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.</a:t>
            </a:r>
          </a:p>
        </p:txBody>
      </p:sp>
      <p:pic>
        <p:nvPicPr>
          <p:cNvPr id="190466" name="Picture 2" descr="Sin título-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2" y="918190"/>
            <a:ext cx="3971392" cy="3153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"/>
          <p:cNvSpPr/>
          <p:nvPr/>
        </p:nvSpPr>
        <p:spPr>
          <a:xfrm>
            <a:off x="4429124" y="857232"/>
            <a:ext cx="450059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400" dirty="0"/>
              <a:t>	 Un péndulo simple es una masa puntual que pende de un hilo inextensible de masa despreciable.</a:t>
            </a:r>
          </a:p>
          <a:p>
            <a:pPr algn="just"/>
            <a:r>
              <a:rPr lang="es-ES" sz="2400" dirty="0"/>
              <a:t>	Si el péndulo se suelta después de haberlo separado de la posición de equilibrio comienza a oscilar alrededor de dicha posición.</a:t>
            </a:r>
          </a:p>
        </p:txBody>
      </p:sp>
      <p:sp>
        <p:nvSpPr>
          <p:cNvPr id="7" name="6 Rectángulo"/>
          <p:cNvSpPr/>
          <p:nvPr/>
        </p:nvSpPr>
        <p:spPr>
          <a:xfrm>
            <a:off x="142844" y="4286256"/>
            <a:ext cx="892975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400" dirty="0"/>
              <a:t>	Sobre el péndulo actúan el peso P = m·g</a:t>
            </a:r>
            <a:r>
              <a:rPr lang="es-ES" sz="2400" i="1" dirty="0"/>
              <a:t> </a:t>
            </a:r>
            <a:r>
              <a:rPr lang="es-ES" sz="2400" dirty="0"/>
              <a:t>y la tensión T. Descomponemos el peso en una componente normal </a:t>
            </a:r>
            <a:r>
              <a:rPr lang="es-ES" sz="2400" i="1" dirty="0"/>
              <a:t>m·g·cos</a:t>
            </a:r>
            <a:r>
              <a:rPr lang="es-ES" sz="2400" i="1" dirty="0">
                <a:latin typeface="Symbol" pitchFamily="18" charset="2"/>
              </a:rPr>
              <a:t>q</a:t>
            </a:r>
            <a:r>
              <a:rPr lang="es-ES" sz="2400" dirty="0"/>
              <a:t> , y una componente tangencial de valor </a:t>
            </a:r>
            <a:r>
              <a:rPr lang="es-ES" sz="2400" i="1" dirty="0"/>
              <a:t>m·g·sen</a:t>
            </a:r>
            <a:r>
              <a:rPr lang="es-ES" sz="2400" i="1" dirty="0">
                <a:latin typeface="Symbol" pitchFamily="18" charset="2"/>
              </a:rPr>
              <a:t>q</a:t>
            </a:r>
            <a:r>
              <a:rPr lang="es-ES" sz="2400" dirty="0"/>
              <a:t>. </a:t>
            </a:r>
          </a:p>
          <a:p>
            <a:pPr algn="just"/>
            <a:endParaRPr lang="es-ES" sz="2400" dirty="0"/>
          </a:p>
          <a:p>
            <a:pPr algn="just"/>
            <a:r>
              <a:rPr lang="es-ES" sz="2400" dirty="0"/>
              <a:t>	Esta componente tangencial es la que actúa como fuerza restauradora.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04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04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04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904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27D1F-7E57-462B-9BE7-5EDD82C4D268}" type="datetime1">
              <a:rPr lang="es-ES" smtClean="0"/>
              <a:pPr/>
              <a:t>25/07/2023</a:t>
            </a:fld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Juan Antonio Romano Largo</a:t>
            </a:r>
          </a:p>
        </p:txBody>
      </p:sp>
      <p:sp>
        <p:nvSpPr>
          <p:cNvPr id="4" name="3 Rectángulo"/>
          <p:cNvSpPr/>
          <p:nvPr/>
        </p:nvSpPr>
        <p:spPr>
          <a:xfrm>
            <a:off x="142844" y="142852"/>
            <a:ext cx="89297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400" dirty="0"/>
              <a:t>	Si el ángulo </a:t>
            </a:r>
            <a:r>
              <a:rPr lang="es-ES" sz="2400" i="1" dirty="0">
                <a:latin typeface="Symbol" pitchFamily="18" charset="2"/>
              </a:rPr>
              <a:t>q</a:t>
            </a:r>
            <a:r>
              <a:rPr lang="es-ES" sz="2400" dirty="0"/>
              <a:t> no es demasiado grande (15º- 20º) el seno es aproximadamente igual al ángulo si lo expresamos en radianes. Por tanto: </a:t>
            </a:r>
          </a:p>
        </p:txBody>
      </p:sp>
      <p:sp>
        <p:nvSpPr>
          <p:cNvPr id="19149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 dirty="0"/>
          </a:p>
        </p:txBody>
      </p:sp>
      <p:graphicFrame>
        <p:nvGraphicFramePr>
          <p:cNvPr id="191489" name="Object 1"/>
          <p:cNvGraphicFramePr>
            <a:graphicFrameLocks noChangeAspect="1"/>
          </p:cNvGraphicFramePr>
          <p:nvPr/>
        </p:nvGraphicFramePr>
        <p:xfrm>
          <a:off x="2851169" y="1071546"/>
          <a:ext cx="4435475" cy="557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cuación" r:id="rId2" imgW="1574640" imgH="203040" progId="Equation.3">
                  <p:embed/>
                </p:oleObj>
              </mc:Choice>
              <mc:Fallback>
                <p:oleObj name="Ecuación" r:id="rId2" imgW="1574640" imgH="203040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1169" y="1071546"/>
                        <a:ext cx="4435475" cy="5572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149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 dirty="0"/>
          </a:p>
        </p:txBody>
      </p:sp>
      <p:graphicFrame>
        <p:nvGraphicFramePr>
          <p:cNvPr id="191491" name="Object 3"/>
          <p:cNvGraphicFramePr>
            <a:graphicFrameLocks noChangeAspect="1"/>
          </p:cNvGraphicFramePr>
          <p:nvPr/>
        </p:nvGraphicFramePr>
        <p:xfrm>
          <a:off x="3942939" y="2928934"/>
          <a:ext cx="4629589" cy="10334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cuación" r:id="rId4" imgW="1752480" imgH="393480" progId="Equation.3">
                  <p:embed/>
                </p:oleObj>
              </mc:Choice>
              <mc:Fallback>
                <p:oleObj name="Ecuación" r:id="rId4" imgW="1752480" imgH="3934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42939" y="2928934"/>
                        <a:ext cx="4629589" cy="103346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91493" name="Picture 5" descr="Sin título-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47105" y="1643074"/>
            <a:ext cx="2796135" cy="3071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10 Rectángulo"/>
          <p:cNvSpPr/>
          <p:nvPr/>
        </p:nvSpPr>
        <p:spPr>
          <a:xfrm>
            <a:off x="3428992" y="1643050"/>
            <a:ext cx="55721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400" dirty="0"/>
              <a:t>	Para ángulos pequeños el arco de circunferencia es como una recta y por tanto: </a:t>
            </a:r>
          </a:p>
        </p:txBody>
      </p:sp>
      <p:sp>
        <p:nvSpPr>
          <p:cNvPr id="191496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 dirty="0"/>
          </a:p>
        </p:txBody>
      </p:sp>
      <p:graphicFrame>
        <p:nvGraphicFramePr>
          <p:cNvPr id="191495" name="Object 7"/>
          <p:cNvGraphicFramePr>
            <a:graphicFrameLocks noChangeAspect="1"/>
          </p:cNvGraphicFramePr>
          <p:nvPr/>
        </p:nvGraphicFramePr>
        <p:xfrm>
          <a:off x="3409821" y="4714875"/>
          <a:ext cx="5519897" cy="9287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cuación" r:id="rId7" imgW="2323800" imgH="393480" progId="Equation.3">
                  <p:embed/>
                </p:oleObj>
              </mc:Choice>
              <mc:Fallback>
                <p:oleObj name="Ecuación" r:id="rId7" imgW="2323800" imgH="39348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09821" y="4714875"/>
                        <a:ext cx="5519897" cy="92870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13 Rectángulo"/>
          <p:cNvSpPr/>
          <p:nvPr/>
        </p:nvSpPr>
        <p:spPr>
          <a:xfrm>
            <a:off x="3428992" y="3883887"/>
            <a:ext cx="55721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400" dirty="0"/>
              <a:t>	Comparando con la 2ª Ley de Newton:</a:t>
            </a:r>
          </a:p>
        </p:txBody>
      </p:sp>
      <p:sp>
        <p:nvSpPr>
          <p:cNvPr id="191499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 dirty="0"/>
          </a:p>
        </p:txBody>
      </p:sp>
      <p:grpSp>
        <p:nvGrpSpPr>
          <p:cNvPr id="20" name="19 Grupo"/>
          <p:cNvGrpSpPr/>
          <p:nvPr/>
        </p:nvGrpSpPr>
        <p:grpSpPr>
          <a:xfrm>
            <a:off x="382594" y="5572140"/>
            <a:ext cx="8118496" cy="1076325"/>
            <a:chOff x="382594" y="5572140"/>
            <a:chExt cx="8118496" cy="1076325"/>
          </a:xfrm>
        </p:grpSpPr>
        <p:graphicFrame>
          <p:nvGraphicFramePr>
            <p:cNvPr id="191498" name="Object 10"/>
            <p:cNvGraphicFramePr>
              <a:graphicFrameLocks noChangeAspect="1"/>
            </p:cNvGraphicFramePr>
            <p:nvPr/>
          </p:nvGraphicFramePr>
          <p:xfrm>
            <a:off x="382594" y="5599134"/>
            <a:ext cx="5260976" cy="9017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cuación" r:id="rId9" imgW="2273040" imgH="393480" progId="Equation.3">
                    <p:embed/>
                  </p:oleObj>
                </mc:Choice>
                <mc:Fallback>
                  <p:oleObj name="Ecuación" r:id="rId9" imgW="2273040" imgH="393480" progId="Equation.3">
                    <p:embed/>
                    <p:pic>
                      <p:nvPicPr>
                        <p:cNvPr id="0" name="Picture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2594" y="5599134"/>
                          <a:ext cx="5260976" cy="9017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1500" name="Object 12"/>
            <p:cNvGraphicFramePr>
              <a:graphicFrameLocks noChangeAspect="1"/>
            </p:cNvGraphicFramePr>
            <p:nvPr/>
          </p:nvGraphicFramePr>
          <p:xfrm>
            <a:off x="6854853" y="5572140"/>
            <a:ext cx="1646237" cy="10763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cuación" r:id="rId11" imgW="711000" imgH="469800" progId="Equation.3">
                    <p:embed/>
                  </p:oleObj>
                </mc:Choice>
                <mc:Fallback>
                  <p:oleObj name="Ecuación" r:id="rId11" imgW="711000" imgH="469800" progId="Equation.3">
                    <p:embed/>
                    <p:pic>
                      <p:nvPicPr>
                        <p:cNvPr id="0" name="Picture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854853" y="5572140"/>
                          <a:ext cx="1646237" cy="1076325"/>
                        </a:xfrm>
                        <a:prstGeom prst="rect">
                          <a:avLst/>
                        </a:prstGeom>
                        <a:noFill/>
                        <a:ln w="9525">
                          <a:solidFill>
                            <a:srgbClr val="FF0000"/>
                          </a:solidFill>
                          <a:miter lim="800000"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0000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9" name="18 Flecha derecha"/>
            <p:cNvSpPr/>
            <p:nvPr/>
          </p:nvSpPr>
          <p:spPr>
            <a:xfrm>
              <a:off x="5715008" y="5873326"/>
              <a:ext cx="978408" cy="48463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800" decel="100000"/>
                                        <p:tgtEl>
                                          <p:spTgt spid="1914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800" decel="100000" fill="hold"/>
                                        <p:tgtEl>
                                          <p:spTgt spid="19148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1914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1914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14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14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14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14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14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14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800" decel="100000"/>
                                        <p:tgtEl>
                                          <p:spTgt spid="1914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19149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800" decel="100000" fill="hold"/>
                                        <p:tgtEl>
                                          <p:spTgt spid="1914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800" decel="100000" fill="hold"/>
                                        <p:tgtEl>
                                          <p:spTgt spid="1914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14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14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1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800" decel="100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utoUpdateAnimBg="0"/>
      <p:bldP spid="11" grpId="0" autoUpdateAnimBg="0"/>
      <p:bldP spid="14" grpId="0" autoUpdateAnimBg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911</TotalTime>
  <Words>1047</Words>
  <Application>Microsoft Office PowerPoint</Application>
  <PresentationFormat>Presentación en pantalla (4:3)</PresentationFormat>
  <Paragraphs>97</Paragraphs>
  <Slides>14</Slides>
  <Notes>2</Notes>
  <HiddenSlides>0</HiddenSlides>
  <MMClips>0</MMClips>
  <ScaleCrop>false</ScaleCrop>
  <HeadingPairs>
    <vt:vector size="8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20" baseType="lpstr">
      <vt:lpstr>Arial</vt:lpstr>
      <vt:lpstr>Calibri</vt:lpstr>
      <vt:lpstr>Comic Sans MS</vt:lpstr>
      <vt:lpstr>Symbol</vt:lpstr>
      <vt:lpstr>Tema de Office</vt:lpstr>
      <vt:lpstr>Ecuación</vt:lpstr>
      <vt:lpstr>FÍSICA 2º BTO B</vt:lpstr>
      <vt:lpstr>Tema 6: Movimiento armónico simple.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FÍSICA Y QUÍMICA 4º ESO</dc:title>
  <dc:creator>Juanan</dc:creator>
  <cp:lastModifiedBy>juananxxv@gmail.com</cp:lastModifiedBy>
  <cp:revision>181</cp:revision>
  <dcterms:created xsi:type="dcterms:W3CDTF">2010-06-30T16:10:23Z</dcterms:created>
  <dcterms:modified xsi:type="dcterms:W3CDTF">2023-07-25T08:25:28Z</dcterms:modified>
</cp:coreProperties>
</file>