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64" r:id="rId4"/>
    <p:sldId id="265" r:id="rId5"/>
    <p:sldId id="267" r:id="rId6"/>
    <p:sldId id="266" r:id="rId7"/>
    <p:sldId id="268" r:id="rId8"/>
    <p:sldId id="269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23" autoAdjust="0"/>
    <p:restoredTop sz="94660"/>
  </p:normalViewPr>
  <p:slideViewPr>
    <p:cSldViewPr>
      <p:cViewPr varScale="1">
        <p:scale>
          <a:sx n="68" d="100"/>
          <a:sy n="68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82381-32A6-46CE-AD6E-32DDFA6C57A8}" type="datetimeFigureOut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F2E73-C117-4C90-B6CD-253705E7EE7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568660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A0408-1C65-4399-A0A3-9F706BDD6BA5}" type="datetimeFigureOut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051B-0007-449A-9CFD-F04169EC9F1B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14770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6" name="5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A0408-1C65-4399-A0A3-9F706BDD6BA5}" type="datetimeFigureOut">
              <a:rPr lang="es-ES" smtClean="0"/>
              <a:pPr/>
              <a:t>25/07/2023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8388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8AD5-0601-404F-A354-EA1CAE8ADE85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A95C-C32B-4A83-B33F-2FE1D7699EFC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4A917-A459-446C-8A8A-113E725F5F8D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D8FB-E8CD-463D-921A-871F86D79919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03E8D-F8D4-4EEF-BC6D-2722879EE975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D041-731C-45CE-A8D1-98931FBEA78B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5772-DB8D-4E85-A43B-67552A9E6807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A6AD4-3199-4297-9FE0-8B57306C40FC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DFCF-EA8C-4C31-99C6-FAF1753BAB40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73A5A-C22E-404A-96E1-CD0374CC05EA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643050"/>
            <a:ext cx="7772400" cy="1957401"/>
          </a:xfrm>
        </p:spPr>
        <p:txBody>
          <a:bodyPr>
            <a:normAutofit/>
          </a:bodyPr>
          <a:lstStyle/>
          <a:p>
            <a:r>
              <a:rPr lang="es-ES" dirty="0">
                <a:latin typeface="Comic Sans MS" pitchFamily="66" charset="0"/>
              </a:rPr>
              <a:t>FÍSICA</a:t>
            </a:r>
            <a:br>
              <a:rPr lang="es-ES" dirty="0">
                <a:latin typeface="Comic Sans MS" pitchFamily="66" charset="0"/>
              </a:rPr>
            </a:br>
            <a:r>
              <a:rPr lang="es-ES" dirty="0">
                <a:latin typeface="Comic Sans MS" pitchFamily="66" charset="0"/>
              </a:rPr>
              <a:t>2º BTO 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57628"/>
            <a:ext cx="6400800" cy="1752600"/>
          </a:xfrm>
        </p:spPr>
        <p:txBody>
          <a:bodyPr/>
          <a:lstStyle/>
          <a:p>
            <a:r>
              <a:rPr lang="es-ES" dirty="0">
                <a:solidFill>
                  <a:srgbClr val="002060"/>
                </a:solidFill>
              </a:rPr>
              <a:t>Colegio Ntra. Sra. del Buen Consejo</a:t>
            </a:r>
          </a:p>
          <a:p>
            <a:r>
              <a:rPr lang="es-ES" dirty="0">
                <a:solidFill>
                  <a:srgbClr val="002060"/>
                </a:solidFill>
              </a:rPr>
              <a:t>(Agustinas)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>
                <a:solidFill>
                  <a:srgbClr val="7030A0"/>
                </a:solidFill>
              </a:rPr>
              <a:t>Juan Antonio Romano Largo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813AF-9771-4751-91BE-6DFC9D7A156D}" type="datetime1">
              <a:rPr lang="es-ES" sz="1400" smtClean="0">
                <a:solidFill>
                  <a:srgbClr val="7030A0"/>
                </a:solidFill>
              </a:rPr>
              <a:pPr/>
              <a:t>25/07/2023</a:t>
            </a:fld>
            <a:endParaRPr lang="es-ES" sz="1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dirty="0">
                <a:solidFill>
                  <a:srgbClr val="0070C0"/>
                </a:solidFill>
                <a:latin typeface="Comic Sans MS" pitchFamily="66" charset="0"/>
              </a:rPr>
              <a:t>TEMA 12:</a:t>
            </a:r>
            <a:r>
              <a:rPr lang="es-ES" dirty="0">
                <a:solidFill>
                  <a:srgbClr val="002060"/>
                </a:solidFill>
                <a:latin typeface="Comic Sans MS" pitchFamily="66" charset="0"/>
              </a:rPr>
              <a:t> Relatividad.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314" y="1428736"/>
            <a:ext cx="8786842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Relatividad de Galileo y Newton.</a:t>
            </a:r>
          </a:p>
          <a:p>
            <a:pPr>
              <a:buNone/>
            </a:pPr>
            <a:r>
              <a:rPr lang="es-ES" dirty="0"/>
              <a:t>Experimento de </a:t>
            </a:r>
            <a:r>
              <a:rPr lang="es-ES" dirty="0" err="1"/>
              <a:t>Michelson</a:t>
            </a:r>
            <a:r>
              <a:rPr lang="es-ES" dirty="0"/>
              <a:t> y </a:t>
            </a:r>
            <a:r>
              <a:rPr lang="es-ES" dirty="0" err="1"/>
              <a:t>Morley</a:t>
            </a:r>
            <a:r>
              <a:rPr lang="es-ES" dirty="0"/>
              <a:t>.</a:t>
            </a:r>
          </a:p>
          <a:p>
            <a:pPr>
              <a:buNone/>
            </a:pPr>
            <a:r>
              <a:rPr lang="es-ES" dirty="0"/>
              <a:t>Postulados de la relatividad especial de Einstein:</a:t>
            </a:r>
          </a:p>
          <a:p>
            <a:pPr>
              <a:buNone/>
            </a:pPr>
            <a:r>
              <a:rPr lang="es-ES" dirty="0"/>
              <a:t>	Dilatación del tiempo.</a:t>
            </a:r>
          </a:p>
          <a:p>
            <a:pPr>
              <a:buNone/>
            </a:pPr>
            <a:r>
              <a:rPr lang="es-ES" dirty="0"/>
              <a:t>	Contracción de la longitud.</a:t>
            </a:r>
          </a:p>
          <a:p>
            <a:pPr>
              <a:buNone/>
            </a:pPr>
            <a:r>
              <a:rPr lang="es-ES" dirty="0"/>
              <a:t>Transformación de </a:t>
            </a:r>
            <a:r>
              <a:rPr lang="es-ES" dirty="0" err="1"/>
              <a:t>Lorentz</a:t>
            </a:r>
            <a:r>
              <a:rPr lang="es-ES" dirty="0"/>
              <a:t>.</a:t>
            </a:r>
          </a:p>
          <a:p>
            <a:pPr>
              <a:buNone/>
            </a:pPr>
            <a:r>
              <a:rPr lang="es-ES" dirty="0"/>
              <a:t>Masa relativista.</a:t>
            </a:r>
          </a:p>
          <a:p>
            <a:pPr>
              <a:buNone/>
            </a:pPr>
            <a:endParaRPr lang="es-ES" b="1" u="sng" dirty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Relatividad de Galileo y Newton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85720" y="836712"/>
            <a:ext cx="8472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Las leyes de la física son las mismas en todos los sistemas de referencia inerciales.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75946" y="1589891"/>
            <a:ext cx="8472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Transformación de la posición:</a:t>
            </a:r>
          </a:p>
        </p:txBody>
      </p:sp>
      <p:graphicFrame>
        <p:nvGraphicFramePr>
          <p:cNvPr id="7" name="6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570306"/>
              </p:ext>
            </p:extLst>
          </p:nvPr>
        </p:nvGraphicFramePr>
        <p:xfrm>
          <a:off x="467544" y="2064637"/>
          <a:ext cx="1800200" cy="227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723600" imgH="914400" progId="Equation.3">
                  <p:embed/>
                </p:oleObj>
              </mc:Choice>
              <mc:Fallback>
                <p:oleObj name="Ecuación" r:id="rId2" imgW="723600" imgH="914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7544" y="2064637"/>
                        <a:ext cx="1800200" cy="2273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10 Grupo"/>
          <p:cNvGrpSpPr/>
          <p:nvPr/>
        </p:nvGrpSpPr>
        <p:grpSpPr>
          <a:xfrm>
            <a:off x="2339752" y="2771185"/>
            <a:ext cx="6696744" cy="830997"/>
            <a:chOff x="2339752" y="2771185"/>
            <a:chExt cx="6696744" cy="830997"/>
          </a:xfrm>
        </p:grpSpPr>
        <p:sp>
          <p:nvSpPr>
            <p:cNvPr id="8" name="7 Flecha derecha"/>
            <p:cNvSpPr/>
            <p:nvPr/>
          </p:nvSpPr>
          <p:spPr>
            <a:xfrm>
              <a:off x="2339752" y="2944368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3453792" y="2771185"/>
              <a:ext cx="55827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/>
                <a:t>La distancia entre dos puntos es invariable en cualquier sistema de referencia inercial.</a:t>
              </a:r>
            </a:p>
          </p:txBody>
        </p:sp>
      </p:grpSp>
      <p:sp>
        <p:nvSpPr>
          <p:cNvPr id="14" name="13 CuadroTexto"/>
          <p:cNvSpPr txBox="1"/>
          <p:nvPr/>
        </p:nvSpPr>
        <p:spPr>
          <a:xfrm>
            <a:off x="275946" y="4263479"/>
            <a:ext cx="8472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Transformación de la velocidad:</a:t>
            </a:r>
          </a:p>
        </p:txBody>
      </p:sp>
      <p:graphicFrame>
        <p:nvGraphicFramePr>
          <p:cNvPr id="15" name="1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748746"/>
              </p:ext>
            </p:extLst>
          </p:nvPr>
        </p:nvGraphicFramePr>
        <p:xfrm>
          <a:off x="452438" y="4725144"/>
          <a:ext cx="1831975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" imgW="736560" imgH="736560" progId="Equation.3">
                  <p:embed/>
                </p:oleObj>
              </mc:Choice>
              <mc:Fallback>
                <p:oleObj name="Ecuación" r:id="rId4" imgW="736560" imgH="736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2438" y="4725144"/>
                        <a:ext cx="1831975" cy="183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11 Grupo"/>
          <p:cNvGrpSpPr/>
          <p:nvPr/>
        </p:nvGrpSpPr>
        <p:grpSpPr>
          <a:xfrm>
            <a:off x="2339752" y="5245987"/>
            <a:ext cx="6696744" cy="830997"/>
            <a:chOff x="2339752" y="5245987"/>
            <a:chExt cx="6696744" cy="830997"/>
          </a:xfrm>
        </p:grpSpPr>
        <p:sp>
          <p:nvSpPr>
            <p:cNvPr id="16" name="15 Flecha derecha"/>
            <p:cNvSpPr/>
            <p:nvPr/>
          </p:nvSpPr>
          <p:spPr>
            <a:xfrm>
              <a:off x="2339752" y="5419170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453792" y="5245987"/>
              <a:ext cx="55827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/>
                <a:t>La velocidad es variable al pasar de un sistema de referencia inercial a otro.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Juan Antonio Romano Largo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504" y="116632"/>
            <a:ext cx="8472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Transformación de la aceleración:</a:t>
            </a:r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192626"/>
              </p:ext>
            </p:extLst>
          </p:nvPr>
        </p:nvGraphicFramePr>
        <p:xfrm>
          <a:off x="488950" y="612775"/>
          <a:ext cx="1420813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571320" imgH="736560" progId="Equation.3">
                  <p:embed/>
                </p:oleObj>
              </mc:Choice>
              <mc:Fallback>
                <p:oleObj name="Ecuación" r:id="rId2" imgW="571320" imgH="736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8950" y="612775"/>
                        <a:ext cx="1420813" cy="183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5 Grupo"/>
          <p:cNvGrpSpPr/>
          <p:nvPr/>
        </p:nvGrpSpPr>
        <p:grpSpPr>
          <a:xfrm>
            <a:off x="2171310" y="1099140"/>
            <a:ext cx="6696744" cy="830997"/>
            <a:chOff x="2339752" y="5245987"/>
            <a:chExt cx="6696744" cy="830997"/>
          </a:xfrm>
        </p:grpSpPr>
        <p:sp>
          <p:nvSpPr>
            <p:cNvPr id="7" name="6 Flecha derecha"/>
            <p:cNvSpPr/>
            <p:nvPr/>
          </p:nvSpPr>
          <p:spPr>
            <a:xfrm>
              <a:off x="2339752" y="5419170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3453792" y="5245987"/>
              <a:ext cx="55827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/>
                <a:t>La aceleración es invariable en los sistemas de referencia inerciales.</a:t>
              </a: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107504" y="2607295"/>
            <a:ext cx="84725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En resumen:</a:t>
            </a:r>
          </a:p>
          <a:p>
            <a:pPr algn="just"/>
            <a:r>
              <a:rPr lang="es-ES" sz="2400" dirty="0"/>
              <a:t>	</a:t>
            </a:r>
          </a:p>
          <a:p>
            <a:pPr algn="just"/>
            <a:r>
              <a:rPr lang="es-ES" sz="2400" dirty="0"/>
              <a:t>	Las leyes básicas de la naturaleza son las mismas para observadores que se encuentran en sistemas de referencia inerciales.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		Es imposible conocer si un sistema de referencia está en reposo absoluto o se mueve con movimiento rectilíneo y uniforme.</a:t>
            </a:r>
          </a:p>
        </p:txBody>
      </p:sp>
    </p:spTree>
    <p:extLst>
      <p:ext uri="{BB962C8B-B14F-4D97-AF65-F5344CB8AC3E}">
        <p14:creationId xmlns:p14="http://schemas.microsoft.com/office/powerpoint/2010/main" val="45989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-16"/>
            <a:ext cx="9036496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Experimento de </a:t>
            </a:r>
            <a:r>
              <a:rPr lang="es-ES" sz="4400" u="sng" dirty="0" err="1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Michelson</a:t>
            </a: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 y </a:t>
            </a:r>
            <a:r>
              <a:rPr lang="es-ES" sz="4400" u="sng" dirty="0" err="1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Morley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85720" y="836712"/>
            <a:ext cx="8472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Se trataba de medir el valor de la velocidad de la luz en el vacío, que viene dado por:</a:t>
            </a:r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921497"/>
              </p:ext>
            </p:extLst>
          </p:nvPr>
        </p:nvGraphicFramePr>
        <p:xfrm>
          <a:off x="2148154" y="1788294"/>
          <a:ext cx="173672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698400" imgH="457200" progId="Equation.3">
                  <p:embed/>
                </p:oleObj>
              </mc:Choice>
              <mc:Fallback>
                <p:oleObj name="Ecuación" r:id="rId2" imgW="698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8154" y="1788294"/>
                        <a:ext cx="1736725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17 Grupo"/>
          <p:cNvGrpSpPr/>
          <p:nvPr/>
        </p:nvGrpSpPr>
        <p:grpSpPr>
          <a:xfrm>
            <a:off x="4050984" y="2031231"/>
            <a:ext cx="3905392" cy="504507"/>
            <a:chOff x="2339752" y="5399295"/>
            <a:chExt cx="6696744" cy="504507"/>
          </a:xfrm>
        </p:grpSpPr>
        <p:sp>
          <p:nvSpPr>
            <p:cNvPr id="19" name="18 Flecha derecha"/>
            <p:cNvSpPr/>
            <p:nvPr/>
          </p:nvSpPr>
          <p:spPr>
            <a:xfrm>
              <a:off x="2339752" y="5419170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3453792" y="5399295"/>
              <a:ext cx="5582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/>
                <a:t>c = 3·10</a:t>
              </a:r>
              <a:r>
                <a:rPr lang="es-ES" sz="2400" baseline="30000" dirty="0"/>
                <a:t>8</a:t>
              </a:r>
              <a:r>
                <a:rPr lang="es-ES" sz="2400" dirty="0"/>
                <a:t> m/s</a:t>
              </a:r>
            </a:p>
          </p:txBody>
        </p:sp>
      </p:grpSp>
      <p:sp>
        <p:nvSpPr>
          <p:cNvPr id="21" name="20 CuadroTexto"/>
          <p:cNvSpPr txBox="1"/>
          <p:nvPr/>
        </p:nvSpPr>
        <p:spPr>
          <a:xfrm>
            <a:off x="275946" y="2958043"/>
            <a:ext cx="84725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Por medio de un experimento de interferencia quería demostrar que la velocidad de la luz dependía de la dirección, sin embargo los resultados fueron contrarios a lo esperado: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	Las transformaciones de Galileo no se cumplen en el caso de la luz.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	La velocidad de la luz es siempre constante, independientemente de la velocidad del foco emisor.</a:t>
            </a:r>
          </a:p>
        </p:txBody>
      </p:sp>
    </p:spTree>
    <p:extLst>
      <p:ext uri="{BB962C8B-B14F-4D97-AF65-F5344CB8AC3E}">
        <p14:creationId xmlns:p14="http://schemas.microsoft.com/office/powerpoint/2010/main" val="169030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125760"/>
            <a:ext cx="9036496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Postulados de la relatividad especial de Einstein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85720" y="1157843"/>
            <a:ext cx="84725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>
                <a:solidFill>
                  <a:srgbClr val="FF0000"/>
                </a:solidFill>
              </a:rPr>
              <a:t>Primer postulado: </a:t>
            </a:r>
            <a:r>
              <a:rPr lang="es-ES" sz="2400" dirty="0"/>
              <a:t>Todas las leyes de la física se cumplen por igual en todos los sistemas de referencia inerciales.</a:t>
            </a:r>
          </a:p>
          <a:p>
            <a:pPr algn="just"/>
            <a:r>
              <a:rPr lang="es-ES" sz="2400" dirty="0"/>
              <a:t>	</a:t>
            </a:r>
            <a:r>
              <a:rPr lang="es-ES" sz="2400" dirty="0">
                <a:solidFill>
                  <a:srgbClr val="FF0000"/>
                </a:solidFill>
              </a:rPr>
              <a:t>Segundo postulado: </a:t>
            </a:r>
            <a:r>
              <a:rPr lang="es-ES" sz="2400" dirty="0"/>
              <a:t>La velocidad de la luz en el vacío es la misma en todos los sistemas de referencia inerciales y además es independiente del movimiento de la fuente emisora y del observador.</a:t>
            </a:r>
          </a:p>
        </p:txBody>
      </p:sp>
      <p:sp>
        <p:nvSpPr>
          <p:cNvPr id="22" name="1 Título"/>
          <p:cNvSpPr txBox="1">
            <a:spLocks/>
          </p:cNvSpPr>
          <p:nvPr/>
        </p:nvSpPr>
        <p:spPr>
          <a:xfrm>
            <a:off x="-31846" y="3284984"/>
            <a:ext cx="9036496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Dilatación del tiempo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9" name="8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002323"/>
              </p:ext>
            </p:extLst>
          </p:nvPr>
        </p:nvGraphicFramePr>
        <p:xfrm>
          <a:off x="499244" y="5272484"/>
          <a:ext cx="35687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1434960" imgH="647640" progId="Equation.3">
                  <p:embed/>
                </p:oleObj>
              </mc:Choice>
              <mc:Fallback>
                <p:oleObj name="Ecuación" r:id="rId2" imgW="1434960" imgH="647640" progId="Equation.3">
                  <p:embed/>
                  <p:pic>
                    <p:nvPicPr>
                      <p:cNvPr id="0" name="4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244" y="5272484"/>
                        <a:ext cx="3568700" cy="16129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23 Grupo"/>
          <p:cNvGrpSpPr/>
          <p:nvPr/>
        </p:nvGrpSpPr>
        <p:grpSpPr>
          <a:xfrm>
            <a:off x="4139952" y="5488508"/>
            <a:ext cx="4896544" cy="830997"/>
            <a:chOff x="2339752" y="2771185"/>
            <a:chExt cx="4896544" cy="830997"/>
          </a:xfrm>
        </p:grpSpPr>
        <p:sp>
          <p:nvSpPr>
            <p:cNvPr id="25" name="24 Flecha derecha"/>
            <p:cNvSpPr/>
            <p:nvPr/>
          </p:nvSpPr>
          <p:spPr>
            <a:xfrm>
              <a:off x="2339752" y="2944368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3453792" y="2771185"/>
              <a:ext cx="37825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/>
                <a:t>Como v &lt; c entonces </a:t>
              </a:r>
              <a:r>
                <a:rPr lang="es-ES" sz="2400" dirty="0">
                  <a:latin typeface="Symbol" pitchFamily="18" charset="2"/>
                </a:rPr>
                <a:t>g</a:t>
              </a:r>
              <a:r>
                <a:rPr lang="es-ES" sz="2400" dirty="0"/>
                <a:t> &gt; 1 y por tanto </a:t>
              </a:r>
              <a:r>
                <a:rPr lang="es-ES" sz="2400" dirty="0" err="1">
                  <a:latin typeface="Symbol" pitchFamily="18" charset="2"/>
                </a:rPr>
                <a:t>D</a:t>
              </a:r>
              <a:r>
                <a:rPr lang="es-ES" sz="2400" dirty="0" err="1"/>
                <a:t>t</a:t>
              </a:r>
              <a:r>
                <a:rPr lang="es-ES" sz="2400" dirty="0"/>
                <a:t> &gt; </a:t>
              </a:r>
              <a:r>
                <a:rPr lang="es-ES" sz="2400" dirty="0" err="1">
                  <a:latin typeface="Symbol" pitchFamily="18" charset="2"/>
                </a:rPr>
                <a:t>D</a:t>
              </a:r>
              <a:r>
                <a:rPr lang="es-ES" sz="2400" dirty="0" err="1"/>
                <a:t>t</a:t>
              </a:r>
              <a:r>
                <a:rPr lang="es-ES" sz="2400" dirty="0"/>
                <a:t>’.</a:t>
              </a:r>
            </a:p>
          </p:txBody>
        </p:sp>
      </p:grpSp>
      <p:sp>
        <p:nvSpPr>
          <p:cNvPr id="12" name="5 CuadroTexto"/>
          <p:cNvSpPr txBox="1"/>
          <p:nvPr/>
        </p:nvSpPr>
        <p:spPr>
          <a:xfrm>
            <a:off x="275946" y="3928988"/>
            <a:ext cx="84725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Al pasar de un sistema de referencia que se mueve a velocidad constante próxima a la de la luz, a otro que está en reposo, se produce una dilatación del tiempo.</a:t>
            </a:r>
          </a:p>
        </p:txBody>
      </p:sp>
    </p:spTree>
    <p:extLst>
      <p:ext uri="{BB962C8B-B14F-4D97-AF65-F5344CB8AC3E}">
        <p14:creationId xmlns:p14="http://schemas.microsoft.com/office/powerpoint/2010/main" val="142354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-31846" y="-27384"/>
            <a:ext cx="9036496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Contracción de la longitud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115636"/>
              </p:ext>
            </p:extLst>
          </p:nvPr>
        </p:nvGraphicFramePr>
        <p:xfrm>
          <a:off x="860425" y="1888108"/>
          <a:ext cx="2843213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1143000" imgH="647640" progId="Equation.3">
                  <p:embed/>
                </p:oleObj>
              </mc:Choice>
              <mc:Fallback>
                <p:oleObj name="Ecuación" r:id="rId2" imgW="1143000" imgH="647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1888108"/>
                        <a:ext cx="2843213" cy="16129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5 Grupo"/>
          <p:cNvGrpSpPr/>
          <p:nvPr/>
        </p:nvGrpSpPr>
        <p:grpSpPr>
          <a:xfrm>
            <a:off x="4139952" y="2103611"/>
            <a:ext cx="4896544" cy="830997"/>
            <a:chOff x="2339752" y="2771185"/>
            <a:chExt cx="4896544" cy="830997"/>
          </a:xfrm>
        </p:grpSpPr>
        <p:sp>
          <p:nvSpPr>
            <p:cNvPr id="7" name="6 Flecha derecha"/>
            <p:cNvSpPr/>
            <p:nvPr/>
          </p:nvSpPr>
          <p:spPr>
            <a:xfrm>
              <a:off x="2339752" y="2944368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3453792" y="2771185"/>
              <a:ext cx="37825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/>
                <a:t>Como v &lt; c entonces </a:t>
              </a:r>
              <a:r>
                <a:rPr lang="es-ES" sz="2400" dirty="0">
                  <a:latin typeface="Symbol" pitchFamily="18" charset="2"/>
                </a:rPr>
                <a:t>g</a:t>
              </a:r>
              <a:r>
                <a:rPr lang="es-ES" sz="2400" dirty="0"/>
                <a:t> &gt; 1 y por tanto L’ &lt; L.</a:t>
              </a: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35496" y="3438128"/>
            <a:ext cx="9036496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Transformación de </a:t>
            </a:r>
            <a:r>
              <a:rPr lang="es-ES" sz="4400" u="sng" dirty="0" err="1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Lorentz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10" name="9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907773"/>
              </p:ext>
            </p:extLst>
          </p:nvPr>
        </p:nvGraphicFramePr>
        <p:xfrm>
          <a:off x="1319858" y="4343486"/>
          <a:ext cx="2067620" cy="2196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" imgW="1002960" imgH="1066680" progId="Equation.3">
                  <p:embed/>
                </p:oleObj>
              </mc:Choice>
              <mc:Fallback>
                <p:oleObj name="Ecuación" r:id="rId4" imgW="1002960" imgH="1066680" progId="Equation.3">
                  <p:embed/>
                  <p:pic>
                    <p:nvPicPr>
                      <p:cNvPr id="0" name="6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858" y="4343486"/>
                        <a:ext cx="2067620" cy="21965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1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175593"/>
              </p:ext>
            </p:extLst>
          </p:nvPr>
        </p:nvGraphicFramePr>
        <p:xfrm>
          <a:off x="5757242" y="4128225"/>
          <a:ext cx="1911102" cy="2829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6" imgW="927000" imgH="1371600" progId="Equation.3">
                  <p:embed/>
                </p:oleObj>
              </mc:Choice>
              <mc:Fallback>
                <p:oleObj name="Ecuación" r:id="rId6" imgW="927000" imgH="1371600" progId="Equation.3">
                  <p:embed/>
                  <p:pic>
                    <p:nvPicPr>
                      <p:cNvPr id="0" name="14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7242" y="4128225"/>
                        <a:ext cx="1911102" cy="28291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5 CuadroTexto"/>
          <p:cNvSpPr txBox="1"/>
          <p:nvPr/>
        </p:nvSpPr>
        <p:spPr>
          <a:xfrm>
            <a:off x="275946" y="692696"/>
            <a:ext cx="84725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Al pasar de un sistema de referencia en reposo, a otro que se mueve con velocidad constante próxima a la de la luz, se produce una contracción de la longitud.</a:t>
            </a:r>
          </a:p>
        </p:txBody>
      </p:sp>
    </p:spTree>
    <p:extLst>
      <p:ext uri="{BB962C8B-B14F-4D97-AF65-F5344CB8AC3E}">
        <p14:creationId xmlns:p14="http://schemas.microsoft.com/office/powerpoint/2010/main" val="78622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-31846" y="-27384"/>
            <a:ext cx="9036496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Masa relativista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5" name="5 CuadroTexto"/>
          <p:cNvSpPr txBox="1"/>
          <p:nvPr/>
        </p:nvSpPr>
        <p:spPr>
          <a:xfrm>
            <a:off x="275946" y="692696"/>
            <a:ext cx="84725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	</a:t>
            </a:r>
            <a:r>
              <a:rPr lang="es-ES" sz="2400" dirty="0"/>
              <a:t>Partimos de la ley de Newton F = </a:t>
            </a:r>
            <a:r>
              <a:rPr lang="es-ES" sz="2400" dirty="0" err="1"/>
              <a:t>m·a</a:t>
            </a:r>
            <a:r>
              <a:rPr lang="es-ES" sz="2400" dirty="0"/>
              <a:t>. Si aplicamos una fuerza a un objeto, entonces tendrá una aceleración, es decir, que su velocidad irá aumentando. </a:t>
            </a:r>
          </a:p>
          <a:p>
            <a:pPr algn="just"/>
            <a:r>
              <a:rPr lang="es-ES" sz="2400" dirty="0"/>
              <a:t>	Por otro lado, sabemos que la velocidad no puede superar a la velocidad de la luz y la única forma de que esto ocurra es que </a:t>
            </a:r>
            <a:r>
              <a:rPr lang="es-ES" sz="2400" dirty="0">
                <a:solidFill>
                  <a:srgbClr val="FF0000"/>
                </a:solidFill>
              </a:rPr>
              <a:t>la</a:t>
            </a:r>
            <a:r>
              <a:rPr lang="es-ES" sz="2400" dirty="0"/>
              <a:t> </a:t>
            </a:r>
            <a:r>
              <a:rPr lang="es-ES" sz="2400" dirty="0">
                <a:solidFill>
                  <a:srgbClr val="FF0000"/>
                </a:solidFill>
              </a:rPr>
              <a:t>masa del objeto aumente al ir acelerando</a:t>
            </a:r>
            <a:r>
              <a:rPr lang="es-E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2648365" y="3212976"/>
                <a:ext cx="4083875" cy="1192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s-ES" sz="3600" dirty="0"/>
                  <a:t>m’ </a:t>
                </a:r>
                <a14:m>
                  <m:oMath xmlns:m="http://schemas.openxmlformats.org/officeDocument/2006/math">
                    <m:r>
                      <a:rPr lang="es-ES" sz="3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3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·</m:t>
                    </m:r>
                    <m:sSub>
                      <m:sSubPr>
                        <m:ctrlP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s-E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s-E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s-E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s-ES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s-ES" sz="3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3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s-ES" sz="3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s-ES" sz="3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3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s-ES" sz="3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es-ES" sz="3600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365" y="3212976"/>
                <a:ext cx="4083875" cy="1192827"/>
              </a:xfrm>
              <a:prstGeom prst="rect">
                <a:avLst/>
              </a:prstGeom>
              <a:blipFill rotWithShape="0">
                <a:blip r:embed="rId2"/>
                <a:stretch>
                  <a:fillRect l="-6716" t="-56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272101" y="4756453"/>
                <a:ext cx="4493923" cy="667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3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acc>
                    <m:r>
                      <a:rPr lang="es-ES" sz="36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E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s-ES" sz="3600" b="0" i="1" smtClean="0">
                        <a:latin typeface="Cambria Math" panose="02040503050406030204" pitchFamily="18" charset="0"/>
                      </a:rPr>
                      <m:t>·</m:t>
                    </m:r>
                    <m:acc>
                      <m:accPr>
                        <m:chr m:val="⃗"/>
                        <m:ctrlPr>
                          <a:rPr lang="es-ES" sz="3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·</m:t>
                    </m:r>
                    <m:sSub>
                      <m:sSubPr>
                        <m:ctrlP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s-ES" sz="3600" dirty="0"/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36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s-ES" sz="3600" dirty="0"/>
                  <a:t>  </a:t>
                </a:r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01" y="4756453"/>
                <a:ext cx="4493923" cy="667106"/>
              </a:xfrm>
              <a:prstGeom prst="rect">
                <a:avLst/>
              </a:prstGeom>
              <a:blipFill rotWithShape="0">
                <a:blip r:embed="rId3"/>
                <a:stretch>
                  <a:fillRect l="-271" t="-3636" b="-4090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251520" y="5570206"/>
                <a:ext cx="466935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s-ES" sz="3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·</m:t>
                    </m:r>
                    <m:sSub>
                      <m:sSubPr>
                        <m:ctrlP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·</m:t>
                        </m:r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s-E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sz="3600" dirty="0"/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s-E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s-E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·</m:t>
                        </m:r>
                        <m:r>
                          <a:rPr lang="es-E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s-E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ES" sz="36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570206"/>
                <a:ext cx="4669355" cy="553998"/>
              </a:xfrm>
              <a:prstGeom prst="rect">
                <a:avLst/>
              </a:prstGeom>
              <a:blipFill rotWithShape="0">
                <a:blip r:embed="rId4"/>
                <a:stretch>
                  <a:fillRect t="-24176" b="-494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365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</TotalTime>
  <Words>610</Words>
  <Application>Microsoft Office PowerPoint</Application>
  <PresentationFormat>Presentación en pantalla (4:3)</PresentationFormat>
  <Paragraphs>65</Paragraphs>
  <Slides>8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 Math</vt:lpstr>
      <vt:lpstr>Comic Sans MS</vt:lpstr>
      <vt:lpstr>Symbol</vt:lpstr>
      <vt:lpstr>Tema de Office</vt:lpstr>
      <vt:lpstr>Ecuación</vt:lpstr>
      <vt:lpstr>FÍSICA 2º BTO B</vt:lpstr>
      <vt:lpstr>TEMA 12: Relatividad.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4º ESO</dc:title>
  <dc:creator>Juanan</dc:creator>
  <cp:lastModifiedBy>juananxxv@gmail.com</cp:lastModifiedBy>
  <cp:revision>321</cp:revision>
  <dcterms:created xsi:type="dcterms:W3CDTF">2010-06-30T16:10:23Z</dcterms:created>
  <dcterms:modified xsi:type="dcterms:W3CDTF">2023-07-25T08:33:45Z</dcterms:modified>
</cp:coreProperties>
</file>