
<file path=[Content_Types].xml><?xml version="1.0" encoding="utf-8"?>
<Types xmlns="http://schemas.openxmlformats.org/package/2006/content-types">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handoutMasterIdLst>
    <p:handoutMasterId r:id="rId13"/>
  </p:handoutMasterIdLst>
  <p:sldIdLst>
    <p:sldId id="256" r:id="rId2"/>
    <p:sldId id="258" r:id="rId3"/>
    <p:sldId id="264" r:id="rId4"/>
    <p:sldId id="265" r:id="rId5"/>
    <p:sldId id="266" r:id="rId6"/>
    <p:sldId id="267" r:id="rId7"/>
    <p:sldId id="268" r:id="rId8"/>
    <p:sldId id="269" r:id="rId9"/>
    <p:sldId id="270" r:id="rId10"/>
    <p:sldId id="271" r:id="rId11"/>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623" autoAdjust="0"/>
    <p:restoredTop sz="94660"/>
  </p:normalViewPr>
  <p:slideViewPr>
    <p:cSldViewPr>
      <p:cViewPr varScale="1">
        <p:scale>
          <a:sx n="70" d="100"/>
          <a:sy n="70" d="100"/>
        </p:scale>
        <p:origin x="1056"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image" Target="../media/image7.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image" Target="../media/image12.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image" Target="../media/image1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8182381-32A6-46CE-AD6E-32DDFA6C57A8}" type="datetimeFigureOut">
              <a:rPr lang="es-ES" smtClean="0"/>
              <a:pPr/>
              <a:t>23/07/2020</a:t>
            </a:fld>
            <a:endParaRPr lang="es-ES" dirty="0"/>
          </a:p>
        </p:txBody>
      </p:sp>
      <p:sp>
        <p:nvSpPr>
          <p:cNvPr id="4" name="3 Marcador de pie de página"/>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5" name="4 Marcador de número de diapositiva"/>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02F2E73-C117-4C90-B6CD-253705E7EE77}" type="slidenum">
              <a:rPr lang="es-ES" smtClean="0"/>
              <a:pPr/>
              <a:t>‹Nº›</a:t>
            </a:fld>
            <a:endParaRPr lang="es-ES" dirty="0"/>
          </a:p>
        </p:txBody>
      </p:sp>
    </p:spTree>
    <p:extLst>
      <p:ext uri="{BB962C8B-B14F-4D97-AF65-F5344CB8AC3E}">
        <p14:creationId xmlns:p14="http://schemas.microsoft.com/office/powerpoint/2010/main" val="925686601"/>
      </p:ext>
    </p:extLst>
  </p:cSld>
  <p:clrMap bg1="lt1" tx1="dk1" bg2="lt2" tx2="dk2" accent1="accent1" accent2="accent2" accent3="accent3" accent4="accent4" accent5="accent5" accent6="accent6" hlink="hlink" folHlink="folHlink"/>
  <p:hf sldNum="0"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97A0408-1C65-4399-A0A3-9F706BDD6BA5}" type="datetimeFigureOut">
              <a:rPr lang="es-ES" smtClean="0"/>
              <a:pPr/>
              <a:t>23/07/2020</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DE051B-0007-449A-9CFD-F04169EC9F1B}" type="slidenum">
              <a:rPr lang="es-ES" smtClean="0"/>
              <a:pPr/>
              <a:t>‹Nº›</a:t>
            </a:fld>
            <a:endParaRPr lang="es-ES" dirty="0"/>
          </a:p>
        </p:txBody>
      </p:sp>
    </p:spTree>
    <p:extLst>
      <p:ext uri="{BB962C8B-B14F-4D97-AF65-F5344CB8AC3E}">
        <p14:creationId xmlns:p14="http://schemas.microsoft.com/office/powerpoint/2010/main" val="2586147700"/>
      </p:ext>
    </p:extLst>
  </p:cSld>
  <p:clrMap bg1="lt1" tx1="dk1" bg2="lt2" tx2="dk2" accent1="accent1" accent2="accent2" accent3="accent3" accent4="accent4" accent5="accent5" accent6="accent6" hlink="hlink" folHlink="folHlink"/>
  <p:hf sldNum="0"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6" name="5 Marcador de fecha"/>
          <p:cNvSpPr>
            <a:spLocks noGrp="1"/>
          </p:cNvSpPr>
          <p:nvPr>
            <p:ph type="dt" idx="10"/>
          </p:nvPr>
        </p:nvSpPr>
        <p:spPr/>
        <p:txBody>
          <a:bodyPr/>
          <a:lstStyle/>
          <a:p>
            <a:fld id="{997A0408-1C65-4399-A0A3-9F706BDD6BA5}" type="datetimeFigureOut">
              <a:rPr lang="es-ES" smtClean="0"/>
              <a:pPr/>
              <a:t>23/07/2020</a:t>
            </a:fld>
            <a:endParaRPr lang="es-ES" dirty="0"/>
          </a:p>
        </p:txBody>
      </p:sp>
    </p:spTree>
    <p:extLst>
      <p:ext uri="{BB962C8B-B14F-4D97-AF65-F5344CB8AC3E}">
        <p14:creationId xmlns:p14="http://schemas.microsoft.com/office/powerpoint/2010/main" val="16679625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3AA48AD5-0601-404F-A354-EA1CAE8ADE85}" type="datetime1">
              <a:rPr lang="es-ES" smtClean="0"/>
              <a:pPr/>
              <a:t>23/07/2020</a:t>
            </a:fld>
            <a:endParaRPr lang="es-ES" dirty="0"/>
          </a:p>
        </p:txBody>
      </p:sp>
      <p:sp>
        <p:nvSpPr>
          <p:cNvPr id="5" name="4 Marcador de pie de página"/>
          <p:cNvSpPr>
            <a:spLocks noGrp="1"/>
          </p:cNvSpPr>
          <p:nvPr>
            <p:ph type="ftr" sz="quarter" idx="11"/>
          </p:nvPr>
        </p:nvSpPr>
        <p:spPr/>
        <p:txBody>
          <a:bodyPr/>
          <a:lstStyle/>
          <a:p>
            <a:r>
              <a:rPr lang="es-ES" dirty="0" smtClean="0"/>
              <a:t>Juan Antonio Romano Largo</a:t>
            </a:r>
            <a:endParaRPr lang="es-ES" dirty="0"/>
          </a:p>
        </p:txBody>
      </p:sp>
      <p:sp>
        <p:nvSpPr>
          <p:cNvPr id="6" name="5 Marcador de número de diapositiva"/>
          <p:cNvSpPr>
            <a:spLocks noGrp="1"/>
          </p:cNvSpPr>
          <p:nvPr>
            <p:ph type="sldNum" sz="quarter" idx="12"/>
          </p:nvPr>
        </p:nvSpPr>
        <p:spPr/>
        <p:txBody>
          <a:bodyPr/>
          <a:lstStyle/>
          <a:p>
            <a:fld id="{90892EDB-B563-4CDE-B848-02BBE8413854}" type="slidenum">
              <a:rPr lang="es-ES" smtClean="0"/>
              <a:pPr/>
              <a:t>‹Nº›</a:t>
            </a:fld>
            <a:endParaRPr lang="es-E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6D5501CD-CD1D-40F3-8DD3-682BF2845A8F}" type="datetime1">
              <a:rPr lang="es-ES" smtClean="0"/>
              <a:pPr/>
              <a:t>23/07/2020</a:t>
            </a:fld>
            <a:endParaRPr lang="es-ES" dirty="0"/>
          </a:p>
        </p:txBody>
      </p:sp>
      <p:sp>
        <p:nvSpPr>
          <p:cNvPr id="5" name="4 Marcador de pie de página"/>
          <p:cNvSpPr>
            <a:spLocks noGrp="1"/>
          </p:cNvSpPr>
          <p:nvPr>
            <p:ph type="ftr" sz="quarter" idx="11"/>
          </p:nvPr>
        </p:nvSpPr>
        <p:spPr/>
        <p:txBody>
          <a:bodyPr/>
          <a:lstStyle/>
          <a:p>
            <a:r>
              <a:rPr lang="es-ES" dirty="0" smtClean="0"/>
              <a:t>Juan Antonio Romano Largo</a:t>
            </a:r>
            <a:endParaRPr lang="es-ES" dirty="0"/>
          </a:p>
        </p:txBody>
      </p:sp>
      <p:sp>
        <p:nvSpPr>
          <p:cNvPr id="6" name="5 Marcador de número de diapositiva"/>
          <p:cNvSpPr>
            <a:spLocks noGrp="1"/>
          </p:cNvSpPr>
          <p:nvPr>
            <p:ph type="sldNum" sz="quarter" idx="12"/>
          </p:nvPr>
        </p:nvSpPr>
        <p:spPr/>
        <p:txBody>
          <a:bodyPr/>
          <a:lstStyle/>
          <a:p>
            <a:fld id="{90892EDB-B563-4CDE-B848-02BBE8413854}" type="slidenum">
              <a:rPr lang="es-ES" smtClean="0"/>
              <a:pPr/>
              <a:t>‹Nº›</a:t>
            </a:fld>
            <a:endParaRPr lang="es-E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D688A95C-C32B-4A83-B33F-2FE1D7699EFC}" type="datetime1">
              <a:rPr lang="es-ES" smtClean="0"/>
              <a:pPr/>
              <a:t>23/07/2020</a:t>
            </a:fld>
            <a:endParaRPr lang="es-ES" dirty="0"/>
          </a:p>
        </p:txBody>
      </p:sp>
      <p:sp>
        <p:nvSpPr>
          <p:cNvPr id="5" name="4 Marcador de pie de página"/>
          <p:cNvSpPr>
            <a:spLocks noGrp="1"/>
          </p:cNvSpPr>
          <p:nvPr>
            <p:ph type="ftr" sz="quarter" idx="11"/>
          </p:nvPr>
        </p:nvSpPr>
        <p:spPr/>
        <p:txBody>
          <a:bodyPr/>
          <a:lstStyle/>
          <a:p>
            <a:r>
              <a:rPr lang="es-ES" dirty="0" smtClean="0"/>
              <a:t>Juan Antonio Romano Largo</a:t>
            </a:r>
            <a:endParaRPr lang="es-ES" dirty="0"/>
          </a:p>
        </p:txBody>
      </p:sp>
      <p:sp>
        <p:nvSpPr>
          <p:cNvPr id="6" name="5 Marcador de número de diapositiva"/>
          <p:cNvSpPr>
            <a:spLocks noGrp="1"/>
          </p:cNvSpPr>
          <p:nvPr>
            <p:ph type="sldNum" sz="quarter" idx="12"/>
          </p:nvPr>
        </p:nvSpPr>
        <p:spPr/>
        <p:txBody>
          <a:bodyPr/>
          <a:lstStyle/>
          <a:p>
            <a:fld id="{90892EDB-B563-4CDE-B848-02BBE8413854}" type="slidenum">
              <a:rPr lang="es-ES" smtClean="0"/>
              <a:pPr/>
              <a:t>‹Nº›</a:t>
            </a:fld>
            <a:endParaRPr lang="es-E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C0F4A917-A459-446C-8A8A-113E725F5F8D}" type="datetime1">
              <a:rPr lang="es-ES" smtClean="0"/>
              <a:pPr/>
              <a:t>23/07/2020</a:t>
            </a:fld>
            <a:endParaRPr lang="es-ES" dirty="0"/>
          </a:p>
        </p:txBody>
      </p:sp>
      <p:sp>
        <p:nvSpPr>
          <p:cNvPr id="6" name="5 Marcador de pie de página"/>
          <p:cNvSpPr>
            <a:spLocks noGrp="1"/>
          </p:cNvSpPr>
          <p:nvPr>
            <p:ph type="ftr" sz="quarter" idx="11"/>
          </p:nvPr>
        </p:nvSpPr>
        <p:spPr/>
        <p:txBody>
          <a:bodyPr/>
          <a:lstStyle/>
          <a:p>
            <a:r>
              <a:rPr lang="es-ES" dirty="0" smtClean="0"/>
              <a:t>Juan Antonio Romano Largo</a:t>
            </a:r>
            <a:endParaRPr lang="es-ES" dirty="0"/>
          </a:p>
        </p:txBody>
      </p:sp>
      <p:sp>
        <p:nvSpPr>
          <p:cNvPr id="7" name="6 Marcador de número de diapositiva"/>
          <p:cNvSpPr>
            <a:spLocks noGrp="1"/>
          </p:cNvSpPr>
          <p:nvPr>
            <p:ph type="sldNum" sz="quarter" idx="12"/>
          </p:nvPr>
        </p:nvSpPr>
        <p:spPr/>
        <p:txBody>
          <a:bodyPr/>
          <a:lstStyle/>
          <a:p>
            <a:fld id="{90892EDB-B563-4CDE-B848-02BBE8413854}" type="slidenum">
              <a:rPr lang="es-ES" smtClean="0"/>
              <a:pPr/>
              <a:t>‹Nº›</a:t>
            </a:fld>
            <a:endParaRPr lang="es-E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BB80D8FB-E8CD-463D-921A-871F86D79919}" type="datetime1">
              <a:rPr lang="es-ES" smtClean="0"/>
              <a:pPr/>
              <a:t>23/07/2020</a:t>
            </a:fld>
            <a:endParaRPr lang="es-ES" dirty="0"/>
          </a:p>
        </p:txBody>
      </p:sp>
      <p:sp>
        <p:nvSpPr>
          <p:cNvPr id="8" name="7 Marcador de pie de página"/>
          <p:cNvSpPr>
            <a:spLocks noGrp="1"/>
          </p:cNvSpPr>
          <p:nvPr>
            <p:ph type="ftr" sz="quarter" idx="11"/>
          </p:nvPr>
        </p:nvSpPr>
        <p:spPr/>
        <p:txBody>
          <a:bodyPr/>
          <a:lstStyle/>
          <a:p>
            <a:r>
              <a:rPr lang="es-ES" dirty="0" smtClean="0"/>
              <a:t>Juan Antonio Romano Largo</a:t>
            </a:r>
            <a:endParaRPr lang="es-ES" dirty="0"/>
          </a:p>
        </p:txBody>
      </p:sp>
      <p:sp>
        <p:nvSpPr>
          <p:cNvPr id="9" name="8 Marcador de número de diapositiva"/>
          <p:cNvSpPr>
            <a:spLocks noGrp="1"/>
          </p:cNvSpPr>
          <p:nvPr>
            <p:ph type="sldNum" sz="quarter" idx="12"/>
          </p:nvPr>
        </p:nvSpPr>
        <p:spPr/>
        <p:txBody>
          <a:bodyPr/>
          <a:lstStyle/>
          <a:p>
            <a:fld id="{90892EDB-B563-4CDE-B848-02BBE8413854}" type="slidenum">
              <a:rPr lang="es-ES" smtClean="0"/>
              <a:pPr/>
              <a:t>‹Nº›</a:t>
            </a:fld>
            <a:endParaRPr lang="es-E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49003E8D-F8D4-4EEF-BC6D-2722879EE975}" type="datetime1">
              <a:rPr lang="es-ES" smtClean="0"/>
              <a:pPr/>
              <a:t>23/07/2020</a:t>
            </a:fld>
            <a:endParaRPr lang="es-ES" dirty="0"/>
          </a:p>
        </p:txBody>
      </p:sp>
      <p:sp>
        <p:nvSpPr>
          <p:cNvPr id="4" name="3 Marcador de pie de página"/>
          <p:cNvSpPr>
            <a:spLocks noGrp="1"/>
          </p:cNvSpPr>
          <p:nvPr>
            <p:ph type="ftr" sz="quarter" idx="11"/>
          </p:nvPr>
        </p:nvSpPr>
        <p:spPr/>
        <p:txBody>
          <a:bodyPr/>
          <a:lstStyle/>
          <a:p>
            <a:r>
              <a:rPr lang="es-ES" dirty="0" smtClean="0"/>
              <a:t>Juan Antonio Romano Largo</a:t>
            </a:r>
            <a:endParaRPr lang="es-ES" dirty="0"/>
          </a:p>
        </p:txBody>
      </p:sp>
      <p:sp>
        <p:nvSpPr>
          <p:cNvPr id="5" name="4 Marcador de número de diapositiva"/>
          <p:cNvSpPr>
            <a:spLocks noGrp="1"/>
          </p:cNvSpPr>
          <p:nvPr>
            <p:ph type="sldNum" sz="quarter" idx="12"/>
          </p:nvPr>
        </p:nvSpPr>
        <p:spPr/>
        <p:txBody>
          <a:bodyPr/>
          <a:lstStyle/>
          <a:p>
            <a:fld id="{90892EDB-B563-4CDE-B848-02BBE8413854}" type="slidenum">
              <a:rPr lang="es-ES" smtClean="0"/>
              <a:pPr/>
              <a:t>‹Nº›</a:t>
            </a:fld>
            <a:endParaRPr lang="es-E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1227D1F-7E57-462B-9BE7-5EDD82C4D268}" type="datetime1">
              <a:rPr lang="es-ES" smtClean="0"/>
              <a:pPr/>
              <a:t>23/07/2020</a:t>
            </a:fld>
            <a:endParaRPr lang="es-ES" dirty="0"/>
          </a:p>
        </p:txBody>
      </p:sp>
      <p:sp>
        <p:nvSpPr>
          <p:cNvPr id="3" name="2 Marcador de pie de página"/>
          <p:cNvSpPr>
            <a:spLocks noGrp="1"/>
          </p:cNvSpPr>
          <p:nvPr>
            <p:ph type="ftr" sz="quarter" idx="11"/>
          </p:nvPr>
        </p:nvSpPr>
        <p:spPr/>
        <p:txBody>
          <a:bodyPr/>
          <a:lstStyle/>
          <a:p>
            <a:r>
              <a:rPr lang="es-ES" dirty="0" smtClean="0"/>
              <a:t>Juan Antonio Romano Largo</a:t>
            </a:r>
            <a:endParaRPr lang="es-ES" dirty="0"/>
          </a:p>
        </p:txBody>
      </p:sp>
      <p:sp>
        <p:nvSpPr>
          <p:cNvPr id="4" name="3 Marcador de número de diapositiva"/>
          <p:cNvSpPr>
            <a:spLocks noGrp="1"/>
          </p:cNvSpPr>
          <p:nvPr>
            <p:ph type="sldNum" sz="quarter" idx="12"/>
          </p:nvPr>
        </p:nvSpPr>
        <p:spPr/>
        <p:txBody>
          <a:bodyPr/>
          <a:lstStyle/>
          <a:p>
            <a:fld id="{90892EDB-B563-4CDE-B848-02BBE8413854}" type="slidenum">
              <a:rPr lang="es-ES" smtClean="0"/>
              <a:pPr/>
              <a:t>‹Nº›</a:t>
            </a:fld>
            <a:endParaRPr lang="es-E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4C62D041-731C-45CE-A8D1-98931FBEA78B}" type="datetime1">
              <a:rPr lang="es-ES" smtClean="0"/>
              <a:pPr/>
              <a:t>23/07/2020</a:t>
            </a:fld>
            <a:endParaRPr lang="es-ES" dirty="0"/>
          </a:p>
        </p:txBody>
      </p:sp>
      <p:sp>
        <p:nvSpPr>
          <p:cNvPr id="6" name="5 Marcador de pie de página"/>
          <p:cNvSpPr>
            <a:spLocks noGrp="1"/>
          </p:cNvSpPr>
          <p:nvPr>
            <p:ph type="ftr" sz="quarter" idx="11"/>
          </p:nvPr>
        </p:nvSpPr>
        <p:spPr/>
        <p:txBody>
          <a:bodyPr/>
          <a:lstStyle/>
          <a:p>
            <a:r>
              <a:rPr lang="es-ES" dirty="0" smtClean="0"/>
              <a:t>Juan Antonio Romano Largo</a:t>
            </a:r>
            <a:endParaRPr lang="es-ES" dirty="0"/>
          </a:p>
        </p:txBody>
      </p:sp>
      <p:sp>
        <p:nvSpPr>
          <p:cNvPr id="7" name="6 Marcador de número de diapositiva"/>
          <p:cNvSpPr>
            <a:spLocks noGrp="1"/>
          </p:cNvSpPr>
          <p:nvPr>
            <p:ph type="sldNum" sz="quarter" idx="12"/>
          </p:nvPr>
        </p:nvSpPr>
        <p:spPr/>
        <p:txBody>
          <a:bodyPr/>
          <a:lstStyle/>
          <a:p>
            <a:fld id="{90892EDB-B563-4CDE-B848-02BBE8413854}" type="slidenum">
              <a:rPr lang="es-ES" smtClean="0"/>
              <a:pPr/>
              <a:t>‹Nº›</a:t>
            </a:fld>
            <a:endParaRPr lang="es-E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118E5772-DB8D-4E85-A43B-67552A9E6807}" type="datetime1">
              <a:rPr lang="es-ES" smtClean="0"/>
              <a:pPr/>
              <a:t>23/07/2020</a:t>
            </a:fld>
            <a:endParaRPr lang="es-ES" dirty="0"/>
          </a:p>
        </p:txBody>
      </p:sp>
      <p:sp>
        <p:nvSpPr>
          <p:cNvPr id="6" name="5 Marcador de pie de página"/>
          <p:cNvSpPr>
            <a:spLocks noGrp="1"/>
          </p:cNvSpPr>
          <p:nvPr>
            <p:ph type="ftr" sz="quarter" idx="11"/>
          </p:nvPr>
        </p:nvSpPr>
        <p:spPr/>
        <p:txBody>
          <a:bodyPr/>
          <a:lstStyle/>
          <a:p>
            <a:r>
              <a:rPr lang="es-ES" dirty="0" smtClean="0"/>
              <a:t>Juan Antonio Romano Largo</a:t>
            </a:r>
            <a:endParaRPr lang="es-ES" dirty="0"/>
          </a:p>
        </p:txBody>
      </p:sp>
      <p:sp>
        <p:nvSpPr>
          <p:cNvPr id="7" name="6 Marcador de número de diapositiva"/>
          <p:cNvSpPr>
            <a:spLocks noGrp="1"/>
          </p:cNvSpPr>
          <p:nvPr>
            <p:ph type="sldNum" sz="quarter" idx="12"/>
          </p:nvPr>
        </p:nvSpPr>
        <p:spPr/>
        <p:txBody>
          <a:bodyPr/>
          <a:lstStyle/>
          <a:p>
            <a:fld id="{90892EDB-B563-4CDE-B848-02BBE8413854}" type="slidenum">
              <a:rPr lang="es-ES" smtClean="0"/>
              <a:pPr/>
              <a:t>‹Nº›</a:t>
            </a:fld>
            <a:endParaRPr lang="es-E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5C1A6AD4-3199-4297-9FE0-8B57306C40FC}" type="datetime1">
              <a:rPr lang="es-ES" smtClean="0"/>
              <a:pPr/>
              <a:t>23/07/2020</a:t>
            </a:fld>
            <a:endParaRPr lang="es-ES" dirty="0"/>
          </a:p>
        </p:txBody>
      </p:sp>
      <p:sp>
        <p:nvSpPr>
          <p:cNvPr id="5" name="4 Marcador de pie de página"/>
          <p:cNvSpPr>
            <a:spLocks noGrp="1"/>
          </p:cNvSpPr>
          <p:nvPr>
            <p:ph type="ftr" sz="quarter" idx="11"/>
          </p:nvPr>
        </p:nvSpPr>
        <p:spPr/>
        <p:txBody>
          <a:bodyPr/>
          <a:lstStyle/>
          <a:p>
            <a:r>
              <a:rPr lang="es-ES" dirty="0" smtClean="0"/>
              <a:t>Juan Antonio Romano Largo</a:t>
            </a:r>
            <a:endParaRPr lang="es-ES" dirty="0"/>
          </a:p>
        </p:txBody>
      </p:sp>
      <p:sp>
        <p:nvSpPr>
          <p:cNvPr id="6" name="5 Marcador de número de diapositiva"/>
          <p:cNvSpPr>
            <a:spLocks noGrp="1"/>
          </p:cNvSpPr>
          <p:nvPr>
            <p:ph type="sldNum" sz="quarter" idx="12"/>
          </p:nvPr>
        </p:nvSpPr>
        <p:spPr/>
        <p:txBody>
          <a:bodyPr/>
          <a:lstStyle/>
          <a:p>
            <a:fld id="{90892EDB-B563-4CDE-B848-02BBE8413854}" type="slidenum">
              <a:rPr lang="es-ES" smtClean="0"/>
              <a:pPr/>
              <a:t>‹Nº›</a:t>
            </a:fld>
            <a:endParaRPr lang="es-E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2AE2DFCF-EA8C-4C31-99C6-FAF1753BAB40}" type="datetime1">
              <a:rPr lang="es-ES" smtClean="0"/>
              <a:pPr/>
              <a:t>23/07/2020</a:t>
            </a:fld>
            <a:endParaRPr lang="es-ES" dirty="0"/>
          </a:p>
        </p:txBody>
      </p:sp>
      <p:sp>
        <p:nvSpPr>
          <p:cNvPr id="5" name="4 Marcador de pie de página"/>
          <p:cNvSpPr>
            <a:spLocks noGrp="1"/>
          </p:cNvSpPr>
          <p:nvPr>
            <p:ph type="ftr" sz="quarter" idx="11"/>
          </p:nvPr>
        </p:nvSpPr>
        <p:spPr/>
        <p:txBody>
          <a:bodyPr/>
          <a:lstStyle/>
          <a:p>
            <a:r>
              <a:rPr lang="es-ES" dirty="0" smtClean="0"/>
              <a:t>Juan Antonio Romano Largo</a:t>
            </a:r>
            <a:endParaRPr lang="es-ES" dirty="0"/>
          </a:p>
        </p:txBody>
      </p:sp>
      <p:sp>
        <p:nvSpPr>
          <p:cNvPr id="6" name="5 Marcador de número de diapositiva"/>
          <p:cNvSpPr>
            <a:spLocks noGrp="1"/>
          </p:cNvSpPr>
          <p:nvPr>
            <p:ph type="sldNum" sz="quarter" idx="12"/>
          </p:nvPr>
        </p:nvSpPr>
        <p:spPr/>
        <p:txBody>
          <a:bodyPr/>
          <a:lstStyle/>
          <a:p>
            <a:fld id="{90892EDB-B563-4CDE-B848-02BBE8413854}" type="slidenum">
              <a:rPr lang="es-ES" smtClean="0"/>
              <a:pPr/>
              <a:t>‹Nº›</a:t>
            </a:fld>
            <a:endParaRPr lang="es-E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173A5A-C22E-404A-96E1-CD0374CC05EA}" type="datetime1">
              <a:rPr lang="es-ES" smtClean="0"/>
              <a:pPr/>
              <a:t>23/07/2020</a:t>
            </a:fld>
            <a:endParaRPr lang="es-ES" dirty="0"/>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s-ES" dirty="0" smtClean="0"/>
              <a:t>Juan Antonio Romano Largo</a:t>
            </a:r>
            <a:endParaRPr lang="es-ES" dirty="0"/>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892EDB-B563-4CDE-B848-02BBE8413854}" type="slidenum">
              <a:rPr lang="es-ES" smtClean="0"/>
              <a:pPr/>
              <a:t>‹Nº›</a:t>
            </a:fld>
            <a:endParaRPr lang="es-E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2.wmf"/><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5.jpeg"/><Relationship Id="rId4" Type="http://schemas.openxmlformats.org/officeDocument/2006/relationships/image" Target="../media/image4.wmf"/></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image" Target="../media/image6.w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image" Target="../media/image8.wmf"/><Relationship Id="rId5" Type="http://schemas.openxmlformats.org/officeDocument/2006/relationships/oleObject" Target="../embeddings/oleObject5.bin"/><Relationship Id="rId4" Type="http://schemas.openxmlformats.org/officeDocument/2006/relationships/image" Target="../media/image7.wmf"/></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image" Target="../media/image9.wmf"/><Relationship Id="rId5" Type="http://schemas.openxmlformats.org/officeDocument/2006/relationships/oleObject" Target="../embeddings/oleObject6.bin"/><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image" Target="../media/image13.wmf"/><Relationship Id="rId5" Type="http://schemas.openxmlformats.org/officeDocument/2006/relationships/oleObject" Target="../embeddings/oleObject8.bin"/><Relationship Id="rId4" Type="http://schemas.openxmlformats.org/officeDocument/2006/relationships/image" Target="../media/image12.wmf"/></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7.xml"/><Relationship Id="rId1" Type="http://schemas.openxmlformats.org/officeDocument/2006/relationships/vmlDrawing" Target="../drawings/vmlDrawing7.vml"/><Relationship Id="rId6" Type="http://schemas.openxmlformats.org/officeDocument/2006/relationships/image" Target="../media/image15.wmf"/><Relationship Id="rId5" Type="http://schemas.openxmlformats.org/officeDocument/2006/relationships/oleObject" Target="../embeddings/oleObject10.bin"/><Relationship Id="rId4" Type="http://schemas.openxmlformats.org/officeDocument/2006/relationships/image" Target="../media/image14.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643050"/>
            <a:ext cx="7772400" cy="1957401"/>
          </a:xfrm>
        </p:spPr>
        <p:txBody>
          <a:bodyPr>
            <a:normAutofit/>
          </a:bodyPr>
          <a:lstStyle/>
          <a:p>
            <a:r>
              <a:rPr lang="es-ES" dirty="0" smtClean="0">
                <a:latin typeface="Comic Sans MS" pitchFamily="66" charset="0"/>
              </a:rPr>
              <a:t>FÍSICA</a:t>
            </a:r>
            <a:br>
              <a:rPr lang="es-ES" dirty="0" smtClean="0">
                <a:latin typeface="Comic Sans MS" pitchFamily="66" charset="0"/>
              </a:rPr>
            </a:br>
            <a:r>
              <a:rPr lang="es-ES" dirty="0" smtClean="0">
                <a:latin typeface="Comic Sans MS" pitchFamily="66" charset="0"/>
              </a:rPr>
              <a:t>2º BTO B</a:t>
            </a:r>
            <a:endParaRPr lang="es-ES" dirty="0">
              <a:latin typeface="Comic Sans MS" pitchFamily="66" charset="0"/>
            </a:endParaRPr>
          </a:p>
        </p:txBody>
      </p:sp>
      <p:sp>
        <p:nvSpPr>
          <p:cNvPr id="3" name="2 Subtítulo"/>
          <p:cNvSpPr>
            <a:spLocks noGrp="1"/>
          </p:cNvSpPr>
          <p:nvPr>
            <p:ph type="subTitle" idx="1"/>
          </p:nvPr>
        </p:nvSpPr>
        <p:spPr>
          <a:xfrm>
            <a:off x="1371600" y="3857628"/>
            <a:ext cx="6400800" cy="1752600"/>
          </a:xfrm>
        </p:spPr>
        <p:txBody>
          <a:bodyPr/>
          <a:lstStyle/>
          <a:p>
            <a:r>
              <a:rPr lang="es-ES" dirty="0" smtClean="0">
                <a:solidFill>
                  <a:srgbClr val="002060"/>
                </a:solidFill>
              </a:rPr>
              <a:t>Colegio Ntra. Sra. del Buen Consejo</a:t>
            </a:r>
          </a:p>
          <a:p>
            <a:r>
              <a:rPr lang="es-ES" dirty="0" smtClean="0">
                <a:solidFill>
                  <a:srgbClr val="002060"/>
                </a:solidFill>
              </a:rPr>
              <a:t>(Agustinas)</a:t>
            </a:r>
          </a:p>
        </p:txBody>
      </p:sp>
      <p:sp>
        <p:nvSpPr>
          <p:cNvPr id="4" name="3 Marcador de pie de página"/>
          <p:cNvSpPr>
            <a:spLocks noGrp="1"/>
          </p:cNvSpPr>
          <p:nvPr>
            <p:ph type="ftr" sz="quarter" idx="11"/>
          </p:nvPr>
        </p:nvSpPr>
        <p:spPr/>
        <p:txBody>
          <a:bodyPr/>
          <a:lstStyle/>
          <a:p>
            <a:r>
              <a:rPr lang="es-ES" sz="1400" dirty="0" smtClean="0">
                <a:solidFill>
                  <a:srgbClr val="7030A0"/>
                </a:solidFill>
              </a:rPr>
              <a:t>Juan Antonio Romano Largo</a:t>
            </a:r>
            <a:endParaRPr lang="es-ES" sz="1400" dirty="0">
              <a:solidFill>
                <a:srgbClr val="7030A0"/>
              </a:solidFill>
            </a:endParaRPr>
          </a:p>
        </p:txBody>
      </p:sp>
      <p:sp>
        <p:nvSpPr>
          <p:cNvPr id="5" name="4 Marcador de fecha"/>
          <p:cNvSpPr>
            <a:spLocks noGrp="1"/>
          </p:cNvSpPr>
          <p:nvPr>
            <p:ph type="dt" sz="half" idx="10"/>
          </p:nvPr>
        </p:nvSpPr>
        <p:spPr/>
        <p:txBody>
          <a:bodyPr/>
          <a:lstStyle/>
          <a:p>
            <a:fld id="{31E813AF-9771-4751-91BE-6DFC9D7A156D}" type="datetime1">
              <a:rPr lang="es-ES" sz="1400" smtClean="0">
                <a:solidFill>
                  <a:srgbClr val="7030A0"/>
                </a:solidFill>
              </a:rPr>
              <a:pPr/>
              <a:t>23/07/2020</a:t>
            </a:fld>
            <a:endParaRPr lang="es-ES" sz="1400" dirty="0">
              <a:solidFill>
                <a:srgbClr val="7030A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42860"/>
            <a:ext cx="8229600" cy="1143000"/>
          </a:xfrm>
          <a:scene3d>
            <a:camera prst="orthographicFront"/>
            <a:lightRig rig="threePt" dir="t"/>
          </a:scene3d>
          <a:sp3d>
            <a:bevelT prst="relaxedInset"/>
          </a:sp3d>
        </p:spPr>
        <p:style>
          <a:lnRef idx="1">
            <a:schemeClr val="accent1"/>
          </a:lnRef>
          <a:fillRef idx="2">
            <a:schemeClr val="accent1"/>
          </a:fillRef>
          <a:effectRef idx="1">
            <a:schemeClr val="accent1"/>
          </a:effectRef>
          <a:fontRef idx="minor">
            <a:schemeClr val="dk1"/>
          </a:fontRef>
        </p:style>
        <p:txBody>
          <a:bodyPr>
            <a:normAutofit/>
          </a:bodyPr>
          <a:lstStyle/>
          <a:p>
            <a:r>
              <a:rPr lang="es-ES" dirty="0" smtClean="0">
                <a:solidFill>
                  <a:srgbClr val="0070C0"/>
                </a:solidFill>
                <a:latin typeface="Comic Sans MS" pitchFamily="66" charset="0"/>
              </a:rPr>
              <a:t>TEMA </a:t>
            </a:r>
            <a:r>
              <a:rPr lang="es-ES" dirty="0" smtClean="0">
                <a:solidFill>
                  <a:srgbClr val="0070C0"/>
                </a:solidFill>
                <a:latin typeface="Comic Sans MS" pitchFamily="66" charset="0"/>
              </a:rPr>
              <a:t>12:</a:t>
            </a:r>
            <a:r>
              <a:rPr lang="es-ES" dirty="0" smtClean="0">
                <a:solidFill>
                  <a:srgbClr val="002060"/>
                </a:solidFill>
                <a:latin typeface="Comic Sans MS" pitchFamily="66" charset="0"/>
              </a:rPr>
              <a:t> </a:t>
            </a:r>
            <a:r>
              <a:rPr lang="es-ES" dirty="0" smtClean="0">
                <a:solidFill>
                  <a:srgbClr val="002060"/>
                </a:solidFill>
                <a:latin typeface="Comic Sans MS" pitchFamily="66" charset="0"/>
              </a:rPr>
              <a:t>Cuántica.</a:t>
            </a:r>
            <a:endParaRPr lang="es-ES" dirty="0">
              <a:solidFill>
                <a:srgbClr val="002060"/>
              </a:solidFill>
              <a:latin typeface="Comic Sans MS" pitchFamily="66" charset="0"/>
            </a:endParaRPr>
          </a:p>
        </p:txBody>
      </p:sp>
      <p:sp>
        <p:nvSpPr>
          <p:cNvPr id="3" name="2 Marcador de contenido"/>
          <p:cNvSpPr>
            <a:spLocks noGrp="1"/>
          </p:cNvSpPr>
          <p:nvPr>
            <p:ph idx="1"/>
          </p:nvPr>
        </p:nvSpPr>
        <p:spPr>
          <a:xfrm>
            <a:off x="214314" y="1428736"/>
            <a:ext cx="8786842" cy="5000660"/>
          </a:xfrm>
        </p:spPr>
        <p:txBody>
          <a:bodyPr>
            <a:normAutofit/>
          </a:bodyPr>
          <a:lstStyle/>
          <a:p>
            <a:pPr>
              <a:buNone/>
            </a:pPr>
            <a:r>
              <a:rPr lang="es-ES" dirty="0" smtClean="0"/>
              <a:t>Radiación del cuerpo negro.</a:t>
            </a:r>
          </a:p>
          <a:p>
            <a:pPr>
              <a:buNone/>
            </a:pPr>
            <a:r>
              <a:rPr lang="es-ES" dirty="0" smtClean="0"/>
              <a:t>Hipótesis de Planck.</a:t>
            </a:r>
          </a:p>
          <a:p>
            <a:pPr>
              <a:buNone/>
            </a:pPr>
            <a:r>
              <a:rPr lang="es-ES" dirty="0" smtClean="0"/>
              <a:t>Efecto fotoeléctrico.</a:t>
            </a:r>
          </a:p>
          <a:p>
            <a:pPr>
              <a:buNone/>
            </a:pPr>
            <a:r>
              <a:rPr lang="es-ES" dirty="0" smtClean="0"/>
              <a:t>Espectros atómicos.</a:t>
            </a:r>
          </a:p>
          <a:p>
            <a:pPr>
              <a:buNone/>
            </a:pPr>
            <a:r>
              <a:rPr lang="es-ES" dirty="0" smtClean="0"/>
              <a:t>Átomo de Bohr.</a:t>
            </a:r>
          </a:p>
          <a:p>
            <a:pPr>
              <a:buNone/>
            </a:pPr>
            <a:r>
              <a:rPr lang="es-ES" dirty="0" smtClean="0"/>
              <a:t>Hipótesis de </a:t>
            </a:r>
            <a:r>
              <a:rPr lang="es-ES" dirty="0" err="1" smtClean="0"/>
              <a:t>De</a:t>
            </a:r>
            <a:r>
              <a:rPr lang="es-ES" dirty="0" smtClean="0"/>
              <a:t> Broglie.</a:t>
            </a:r>
          </a:p>
          <a:p>
            <a:pPr>
              <a:buNone/>
            </a:pPr>
            <a:r>
              <a:rPr lang="es-ES" dirty="0" smtClean="0"/>
              <a:t>Principio de incertidumbre de </a:t>
            </a:r>
            <a:r>
              <a:rPr lang="es-ES" dirty="0" err="1" smtClean="0"/>
              <a:t>Heisenberg</a:t>
            </a:r>
            <a:r>
              <a:rPr lang="es-ES" smtClean="0"/>
              <a:t>.</a:t>
            </a:r>
            <a:endParaRPr lang="es-ES" dirty="0" smtClean="0"/>
          </a:p>
        </p:txBody>
      </p:sp>
      <p:sp>
        <p:nvSpPr>
          <p:cNvPr id="4" name="3 Marcador de fecha"/>
          <p:cNvSpPr>
            <a:spLocks noGrp="1"/>
          </p:cNvSpPr>
          <p:nvPr>
            <p:ph type="dt" sz="half" idx="10"/>
          </p:nvPr>
        </p:nvSpPr>
        <p:spPr/>
        <p:txBody>
          <a:bodyPr/>
          <a:lstStyle/>
          <a:p>
            <a:fld id="{6D5501CD-CD1D-40F3-8DD3-682BF2845A8F}" type="datetime1">
              <a:rPr lang="es-ES" smtClean="0"/>
              <a:pPr/>
              <a:t>23/07/2020</a:t>
            </a:fld>
            <a:endParaRPr lang="es-ES" dirty="0"/>
          </a:p>
        </p:txBody>
      </p:sp>
      <p:sp>
        <p:nvSpPr>
          <p:cNvPr id="5" name="4 Marcador de pie de página"/>
          <p:cNvSpPr>
            <a:spLocks noGrp="1"/>
          </p:cNvSpPr>
          <p:nvPr>
            <p:ph type="ftr" sz="quarter" idx="11"/>
          </p:nvPr>
        </p:nvSpPr>
        <p:spPr/>
        <p:txBody>
          <a:bodyPr/>
          <a:lstStyle/>
          <a:p>
            <a:r>
              <a:rPr lang="es-ES" dirty="0" smtClean="0"/>
              <a:t>Juan Antonio Romano Largo</a:t>
            </a:r>
            <a:endParaRPr lang="es-E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1227D1F-7E57-462B-9BE7-5EDD82C4D268}" type="datetime1">
              <a:rPr lang="es-ES" smtClean="0"/>
              <a:pPr/>
              <a:t>23/07/2020</a:t>
            </a:fld>
            <a:endParaRPr lang="es-ES" dirty="0"/>
          </a:p>
        </p:txBody>
      </p:sp>
      <p:sp>
        <p:nvSpPr>
          <p:cNvPr id="3" name="2 Marcador de pie de página"/>
          <p:cNvSpPr>
            <a:spLocks noGrp="1"/>
          </p:cNvSpPr>
          <p:nvPr>
            <p:ph type="ftr" sz="quarter" idx="11"/>
          </p:nvPr>
        </p:nvSpPr>
        <p:spPr/>
        <p:txBody>
          <a:bodyPr/>
          <a:lstStyle/>
          <a:p>
            <a:r>
              <a:rPr lang="es-ES" dirty="0" smtClean="0"/>
              <a:t>Juan Antonio Romano Largo</a:t>
            </a:r>
            <a:endParaRPr lang="es-ES" dirty="0"/>
          </a:p>
        </p:txBody>
      </p:sp>
      <p:sp>
        <p:nvSpPr>
          <p:cNvPr id="4" name="1 Título"/>
          <p:cNvSpPr txBox="1">
            <a:spLocks/>
          </p:cNvSpPr>
          <p:nvPr/>
        </p:nvSpPr>
        <p:spPr>
          <a:xfrm>
            <a:off x="357158" y="-16"/>
            <a:ext cx="840108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s-ES" sz="4400" u="sng" dirty="0" smtClean="0">
                <a:solidFill>
                  <a:srgbClr val="002060"/>
                </a:solidFill>
                <a:latin typeface="Comic Sans MS" pitchFamily="66" charset="0"/>
                <a:ea typeface="+mj-ea"/>
                <a:cs typeface="+mj-cs"/>
              </a:rPr>
              <a:t>Radiación del cuerpo negro</a:t>
            </a:r>
            <a:r>
              <a:rPr kumimoji="0" lang="es-ES" sz="4400" b="0" i="0" u="sng" strike="noStrike" kern="1200" cap="none" spc="0" normalizeH="0" baseline="0" noProof="0" dirty="0" smtClean="0">
                <a:ln>
                  <a:noFill/>
                </a:ln>
                <a:solidFill>
                  <a:srgbClr val="002060"/>
                </a:solidFill>
                <a:effectLst/>
                <a:uLnTx/>
                <a:uFillTx/>
                <a:latin typeface="Comic Sans MS" pitchFamily="66" charset="0"/>
                <a:ea typeface="+mj-ea"/>
                <a:cs typeface="+mj-cs"/>
              </a:rPr>
              <a:t>.</a:t>
            </a:r>
            <a:endParaRPr kumimoji="0" lang="es-ES" sz="4400" b="0" i="0" u="sng" strike="noStrike" kern="1200" cap="none" spc="0" normalizeH="0" baseline="0" noProof="0" dirty="0">
              <a:ln>
                <a:noFill/>
              </a:ln>
              <a:solidFill>
                <a:srgbClr val="002060"/>
              </a:solidFill>
              <a:effectLst/>
              <a:uLnTx/>
              <a:uFillTx/>
              <a:latin typeface="Comic Sans MS" pitchFamily="66" charset="0"/>
              <a:ea typeface="+mj-ea"/>
              <a:cs typeface="+mj-cs"/>
            </a:endParaRPr>
          </a:p>
        </p:txBody>
      </p:sp>
      <p:sp>
        <p:nvSpPr>
          <p:cNvPr id="6" name="5 CuadroTexto"/>
          <p:cNvSpPr txBox="1"/>
          <p:nvPr/>
        </p:nvSpPr>
        <p:spPr>
          <a:xfrm>
            <a:off x="2915816" y="1048668"/>
            <a:ext cx="5842422" cy="2308324"/>
          </a:xfrm>
          <a:prstGeom prst="rect">
            <a:avLst/>
          </a:prstGeom>
          <a:noFill/>
        </p:spPr>
        <p:txBody>
          <a:bodyPr wrap="square" rtlCol="0">
            <a:spAutoFit/>
          </a:bodyPr>
          <a:lstStyle/>
          <a:p>
            <a:pPr algn="just"/>
            <a:r>
              <a:rPr lang="es-ES" b="1" dirty="0" smtClean="0"/>
              <a:t>	</a:t>
            </a:r>
            <a:r>
              <a:rPr lang="es-ES" sz="2400" dirty="0" smtClean="0"/>
              <a:t>Es una cavidad </a:t>
            </a:r>
            <a:r>
              <a:rPr lang="es-ES" sz="2400" dirty="0"/>
              <a:t>con un pequeño orificio en una de sus </a:t>
            </a:r>
            <a:r>
              <a:rPr lang="es-ES" sz="2400" dirty="0" smtClean="0"/>
              <a:t>paredes pintadas </a:t>
            </a:r>
            <a:r>
              <a:rPr lang="es-ES" sz="2400" dirty="0"/>
              <a:t>de negro. Cualquier radiación que entre por dicho orificio será absorbida por las </a:t>
            </a:r>
            <a:r>
              <a:rPr lang="es-ES" sz="2400" dirty="0" smtClean="0"/>
              <a:t>reflexiones </a:t>
            </a:r>
            <a:r>
              <a:rPr lang="es-ES" sz="2400" dirty="0"/>
              <a:t>en las paredes internas y </a:t>
            </a:r>
            <a:r>
              <a:rPr lang="es-ES" sz="2400" dirty="0" smtClean="0"/>
              <a:t>la posibilidad </a:t>
            </a:r>
            <a:r>
              <a:rPr lang="es-ES" sz="2400" dirty="0"/>
              <a:t>de escapar por el orificio </a:t>
            </a:r>
            <a:r>
              <a:rPr lang="es-ES" sz="2400" dirty="0" smtClean="0"/>
              <a:t>es poca.</a:t>
            </a:r>
          </a:p>
        </p:txBody>
      </p:sp>
      <p:pic>
        <p:nvPicPr>
          <p:cNvPr id="61469" name="Picture 29" descr="Sin título-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908720"/>
            <a:ext cx="2508524" cy="2738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4 Rectángulo"/>
          <p:cNvSpPr/>
          <p:nvPr/>
        </p:nvSpPr>
        <p:spPr>
          <a:xfrm>
            <a:off x="251520" y="3790781"/>
            <a:ext cx="8506718" cy="830997"/>
          </a:xfrm>
          <a:prstGeom prst="rect">
            <a:avLst/>
          </a:prstGeom>
        </p:spPr>
        <p:txBody>
          <a:bodyPr wrap="square">
            <a:spAutoFit/>
          </a:bodyPr>
          <a:lstStyle/>
          <a:p>
            <a:pPr algn="just"/>
            <a:r>
              <a:rPr lang="es-ES" sz="2400" b="1" dirty="0">
                <a:solidFill>
                  <a:srgbClr val="FF0000"/>
                </a:solidFill>
              </a:rPr>
              <a:t>L</a:t>
            </a:r>
            <a:r>
              <a:rPr lang="es-ES" sz="2400" b="1" dirty="0" smtClean="0">
                <a:solidFill>
                  <a:srgbClr val="FF0000"/>
                </a:solidFill>
              </a:rPr>
              <a:t>a </a:t>
            </a:r>
            <a:r>
              <a:rPr lang="es-ES" sz="2400" b="1" dirty="0">
                <a:solidFill>
                  <a:srgbClr val="FF0000"/>
                </a:solidFill>
              </a:rPr>
              <a:t>radiación </a:t>
            </a:r>
            <a:r>
              <a:rPr lang="es-ES" sz="2400" b="1" dirty="0" smtClean="0">
                <a:solidFill>
                  <a:srgbClr val="FF0000"/>
                </a:solidFill>
              </a:rPr>
              <a:t>emitida depende </a:t>
            </a:r>
            <a:r>
              <a:rPr lang="es-ES" sz="2400" b="1" dirty="0">
                <a:solidFill>
                  <a:srgbClr val="FF0000"/>
                </a:solidFill>
              </a:rPr>
              <a:t>solo de la </a:t>
            </a:r>
            <a:r>
              <a:rPr lang="es-ES" sz="2400" b="1" dirty="0" smtClean="0">
                <a:solidFill>
                  <a:srgbClr val="FF0000"/>
                </a:solidFill>
              </a:rPr>
              <a:t>temperatura del cuerpo negro, </a:t>
            </a:r>
            <a:r>
              <a:rPr lang="es-ES" sz="2400" b="1" dirty="0">
                <a:solidFill>
                  <a:srgbClr val="FF0000"/>
                </a:solidFill>
              </a:rPr>
              <a:t>no de las características de la sustancia.</a:t>
            </a:r>
            <a:endParaRPr lang="es-ES" sz="2400" dirty="0">
              <a:solidFill>
                <a:srgbClr val="FF0000"/>
              </a:solidFill>
            </a:endParaRPr>
          </a:p>
        </p:txBody>
      </p:sp>
      <p:sp>
        <p:nvSpPr>
          <p:cNvPr id="18" name="17 Rectángulo"/>
          <p:cNvSpPr/>
          <p:nvPr/>
        </p:nvSpPr>
        <p:spPr>
          <a:xfrm>
            <a:off x="251520" y="4686235"/>
            <a:ext cx="4032448" cy="461665"/>
          </a:xfrm>
          <a:prstGeom prst="rect">
            <a:avLst/>
          </a:prstGeom>
        </p:spPr>
        <p:txBody>
          <a:bodyPr wrap="square">
            <a:spAutoFit/>
          </a:bodyPr>
          <a:lstStyle/>
          <a:p>
            <a:pPr algn="just"/>
            <a:r>
              <a:rPr lang="es-ES" sz="2400" u="sng" dirty="0">
                <a:solidFill>
                  <a:srgbClr val="002060"/>
                </a:solidFill>
                <a:latin typeface="Comic Sans MS" pitchFamily="66" charset="0"/>
                <a:ea typeface="+mj-ea"/>
                <a:cs typeface="+mj-cs"/>
              </a:rPr>
              <a:t>Ley de Stefan-</a:t>
            </a:r>
            <a:r>
              <a:rPr lang="es-ES" sz="2400" u="sng" dirty="0" err="1">
                <a:solidFill>
                  <a:srgbClr val="002060"/>
                </a:solidFill>
                <a:latin typeface="Comic Sans MS" pitchFamily="66" charset="0"/>
                <a:ea typeface="+mj-ea"/>
                <a:cs typeface="+mj-cs"/>
              </a:rPr>
              <a:t>Boltzmann</a:t>
            </a:r>
            <a:r>
              <a:rPr lang="es-ES" sz="2400" u="sng" dirty="0">
                <a:solidFill>
                  <a:srgbClr val="002060"/>
                </a:solidFill>
                <a:latin typeface="Comic Sans MS" pitchFamily="66" charset="0"/>
                <a:ea typeface="+mj-ea"/>
                <a:cs typeface="+mj-cs"/>
              </a:rPr>
              <a:t>:</a:t>
            </a:r>
          </a:p>
        </p:txBody>
      </p:sp>
      <p:graphicFrame>
        <p:nvGraphicFramePr>
          <p:cNvPr id="9" name="8 Objeto"/>
          <p:cNvGraphicFramePr>
            <a:graphicFrameLocks noChangeAspect="1"/>
          </p:cNvGraphicFramePr>
          <p:nvPr>
            <p:extLst>
              <p:ext uri="{D42A27DB-BD31-4B8C-83A1-F6EECF244321}">
                <p14:modId xmlns:p14="http://schemas.microsoft.com/office/powerpoint/2010/main" val="2100116124"/>
              </p:ext>
            </p:extLst>
          </p:nvPr>
        </p:nvGraphicFramePr>
        <p:xfrm>
          <a:off x="4729735" y="4621778"/>
          <a:ext cx="2434553" cy="885292"/>
        </p:xfrm>
        <a:graphic>
          <a:graphicData uri="http://schemas.openxmlformats.org/presentationml/2006/ole">
            <mc:AlternateContent xmlns:mc="http://schemas.openxmlformats.org/markup-compatibility/2006">
              <mc:Choice xmlns:v="urn:schemas-microsoft-com:vml" Requires="v">
                <p:oleObj spid="_x0000_s61480" name="Ecuación" r:id="rId4" imgW="558720" imgH="203040" progId="Equation.3">
                  <p:embed/>
                </p:oleObj>
              </mc:Choice>
              <mc:Fallback>
                <p:oleObj name="Ecuación" r:id="rId4" imgW="558720" imgH="203040" progId="Equation.3">
                  <p:embed/>
                  <p:pic>
                    <p:nvPicPr>
                      <p:cNvPr id="0" name=""/>
                      <p:cNvPicPr/>
                      <p:nvPr/>
                    </p:nvPicPr>
                    <p:blipFill>
                      <a:blip r:embed="rId5"/>
                      <a:stretch>
                        <a:fillRect/>
                      </a:stretch>
                    </p:blipFill>
                    <p:spPr>
                      <a:xfrm>
                        <a:off x="4729735" y="4621778"/>
                        <a:ext cx="2434553" cy="885292"/>
                      </a:xfrm>
                      <a:prstGeom prst="rect">
                        <a:avLst/>
                      </a:prstGeom>
                    </p:spPr>
                  </p:pic>
                </p:oleObj>
              </mc:Fallback>
            </mc:AlternateContent>
          </a:graphicData>
        </a:graphic>
      </p:graphicFrame>
      <p:grpSp>
        <p:nvGrpSpPr>
          <p:cNvPr id="26" name="25 Grupo"/>
          <p:cNvGrpSpPr/>
          <p:nvPr/>
        </p:nvGrpSpPr>
        <p:grpSpPr>
          <a:xfrm>
            <a:off x="5880608" y="5445224"/>
            <a:ext cx="2795848" cy="936104"/>
            <a:chOff x="5880608" y="5445224"/>
            <a:chExt cx="2795848" cy="936104"/>
          </a:xfrm>
        </p:grpSpPr>
        <p:sp>
          <p:nvSpPr>
            <p:cNvPr id="21" name="20 Rectángulo"/>
            <p:cNvSpPr/>
            <p:nvPr/>
          </p:nvSpPr>
          <p:spPr>
            <a:xfrm>
              <a:off x="6303689" y="5919663"/>
              <a:ext cx="2372767" cy="461665"/>
            </a:xfrm>
            <a:prstGeom prst="rect">
              <a:avLst/>
            </a:prstGeom>
          </p:spPr>
          <p:txBody>
            <a:bodyPr wrap="square">
              <a:spAutoFit/>
            </a:bodyPr>
            <a:lstStyle/>
            <a:p>
              <a:pPr algn="just"/>
              <a:r>
                <a:rPr lang="es-ES" sz="2400" b="1" dirty="0" smtClean="0"/>
                <a:t>5.67·10</a:t>
              </a:r>
              <a:r>
                <a:rPr lang="es-ES" sz="2400" b="1" baseline="30000" dirty="0" smtClean="0"/>
                <a:t>-8</a:t>
              </a:r>
              <a:r>
                <a:rPr lang="es-ES" sz="2400" b="1" dirty="0" smtClean="0"/>
                <a:t> W/m</a:t>
              </a:r>
              <a:r>
                <a:rPr lang="es-ES" sz="2400" b="1" baseline="30000" dirty="0" smtClean="0"/>
                <a:t>2</a:t>
              </a:r>
              <a:r>
                <a:rPr lang="es-ES" sz="2400" b="1" dirty="0" smtClean="0"/>
                <a:t>·K</a:t>
              </a:r>
              <a:endParaRPr lang="es-ES" sz="2400" dirty="0"/>
            </a:p>
          </p:txBody>
        </p:sp>
        <p:cxnSp>
          <p:nvCxnSpPr>
            <p:cNvPr id="24" name="23 Conector recto de flecha"/>
            <p:cNvCxnSpPr/>
            <p:nvPr/>
          </p:nvCxnSpPr>
          <p:spPr>
            <a:xfrm>
              <a:off x="5880608" y="5445224"/>
              <a:ext cx="491592" cy="633264"/>
            </a:xfrm>
            <a:prstGeom prst="straightConnector1">
              <a:avLst/>
            </a:prstGeom>
            <a:ln w="50800">
              <a:tailEnd type="arrow"/>
            </a:ln>
          </p:spPr>
          <p:style>
            <a:lnRef idx="1">
              <a:schemeClr val="accent1"/>
            </a:lnRef>
            <a:fillRef idx="0">
              <a:schemeClr val="accent1"/>
            </a:fillRef>
            <a:effectRef idx="0">
              <a:schemeClr val="accent1"/>
            </a:effectRef>
            <a:fontRef idx="minor">
              <a:schemeClr val="tx1"/>
            </a:fontRef>
          </p:style>
        </p:cxnSp>
      </p:grpSp>
      <p:grpSp>
        <p:nvGrpSpPr>
          <p:cNvPr id="30" name="29 Grupo"/>
          <p:cNvGrpSpPr/>
          <p:nvPr/>
        </p:nvGrpSpPr>
        <p:grpSpPr>
          <a:xfrm>
            <a:off x="471041" y="5445224"/>
            <a:ext cx="4460999" cy="1233428"/>
            <a:chOff x="471041" y="5445224"/>
            <a:chExt cx="4460999" cy="1233428"/>
          </a:xfrm>
        </p:grpSpPr>
        <p:sp>
          <p:nvSpPr>
            <p:cNvPr id="20" name="19 Rectángulo"/>
            <p:cNvSpPr/>
            <p:nvPr/>
          </p:nvSpPr>
          <p:spPr>
            <a:xfrm>
              <a:off x="471041" y="5478323"/>
              <a:ext cx="4100959" cy="1200329"/>
            </a:xfrm>
            <a:prstGeom prst="rect">
              <a:avLst/>
            </a:prstGeom>
          </p:spPr>
          <p:txBody>
            <a:bodyPr wrap="square">
              <a:spAutoFit/>
            </a:bodyPr>
            <a:lstStyle/>
            <a:p>
              <a:pPr algn="just"/>
              <a:r>
                <a:rPr lang="es-ES" sz="2400" b="1" dirty="0" smtClean="0"/>
                <a:t>Energía total por unidad de tiempo y de superficie (J/s·m</a:t>
              </a:r>
              <a:r>
                <a:rPr lang="es-ES" sz="2400" b="1" baseline="30000" dirty="0" smtClean="0"/>
                <a:t>2 </a:t>
              </a:r>
              <a:r>
                <a:rPr lang="es-ES" sz="2400" b="1" dirty="0" smtClean="0"/>
                <a:t>= W/m</a:t>
              </a:r>
              <a:r>
                <a:rPr lang="es-ES" sz="2400" b="1" baseline="30000" dirty="0" smtClean="0"/>
                <a:t>2</a:t>
              </a:r>
              <a:r>
                <a:rPr lang="es-ES" sz="2400" b="1" dirty="0" smtClean="0"/>
                <a:t>)</a:t>
              </a:r>
              <a:endParaRPr lang="es-ES" sz="2400" dirty="0"/>
            </a:p>
          </p:txBody>
        </p:sp>
        <p:cxnSp>
          <p:nvCxnSpPr>
            <p:cNvPr id="28" name="27 Conector recto de flecha"/>
            <p:cNvCxnSpPr>
              <a:endCxn id="20" idx="3"/>
            </p:cNvCxnSpPr>
            <p:nvPr/>
          </p:nvCxnSpPr>
          <p:spPr>
            <a:xfrm flipH="1">
              <a:off x="4572000" y="5445224"/>
              <a:ext cx="360040" cy="633264"/>
            </a:xfrm>
            <a:prstGeom prst="straightConnector1">
              <a:avLst/>
            </a:prstGeom>
            <a:ln w="50800">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61469"/>
                                        </p:tgtEl>
                                        <p:attrNameLst>
                                          <p:attrName>style.visibility</p:attrName>
                                        </p:attrNameLst>
                                      </p:cBhvr>
                                      <p:to>
                                        <p:strVal val="visible"/>
                                      </p:to>
                                    </p:set>
                                    <p:animEffect transition="in" filter="fade">
                                      <p:cBhvr>
                                        <p:cTn id="7" dur="2000"/>
                                        <p:tgtEl>
                                          <p:spTgt spid="61469"/>
                                        </p:tgtEl>
                                      </p:cBhvr>
                                    </p:animEffect>
                                    <p:anim calcmode="lin" valueType="num">
                                      <p:cBhvr>
                                        <p:cTn id="8" dur="2000" fill="hold"/>
                                        <p:tgtEl>
                                          <p:spTgt spid="61469"/>
                                        </p:tgtEl>
                                        <p:attrNameLst>
                                          <p:attrName>ppt_w</p:attrName>
                                        </p:attrNameLst>
                                      </p:cBhvr>
                                      <p:tavLst>
                                        <p:tav tm="0" fmla="#ppt_w*sin(2.5*pi*$)">
                                          <p:val>
                                            <p:fltVal val="0"/>
                                          </p:val>
                                        </p:tav>
                                        <p:tav tm="100000">
                                          <p:val>
                                            <p:fltVal val="1"/>
                                          </p:val>
                                        </p:tav>
                                      </p:tavLst>
                                    </p:anim>
                                    <p:anim calcmode="lin" valueType="num">
                                      <p:cBhvr>
                                        <p:cTn id="9" dur="2000" fill="hold"/>
                                        <p:tgtEl>
                                          <p:spTgt spid="61469"/>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Effect transition="in" filter="wipe(down)">
                                      <p:cBhvr>
                                        <p:cTn id="14" dur="500"/>
                                        <p:tgtEl>
                                          <p:spTgt spid="6">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down)">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ipe(down)">
                                      <p:cBhvr>
                                        <p:cTn id="24" dur="500"/>
                                        <p:tgtEl>
                                          <p:spTgt spid="18"/>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nodeType="click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wipe(down)">
                                      <p:cBhvr>
                                        <p:cTn id="33" dur="500"/>
                                        <p:tgtEl>
                                          <p:spTgt spid="30"/>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nodeType="click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wipe(down)">
                                      <p:cBhvr>
                                        <p:cTn id="3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1227D1F-7E57-462B-9BE7-5EDD82C4D268}" type="datetime1">
              <a:rPr lang="es-ES" smtClean="0"/>
              <a:pPr/>
              <a:t>23/07/2020</a:t>
            </a:fld>
            <a:endParaRPr lang="es-ES" dirty="0"/>
          </a:p>
        </p:txBody>
      </p:sp>
      <p:sp>
        <p:nvSpPr>
          <p:cNvPr id="3" name="2 Marcador de pie de página"/>
          <p:cNvSpPr>
            <a:spLocks noGrp="1"/>
          </p:cNvSpPr>
          <p:nvPr>
            <p:ph type="ftr" sz="quarter" idx="11"/>
          </p:nvPr>
        </p:nvSpPr>
        <p:spPr/>
        <p:txBody>
          <a:bodyPr/>
          <a:lstStyle/>
          <a:p>
            <a:r>
              <a:rPr lang="es-ES" smtClean="0"/>
              <a:t>Juan Antonio Romano Largo</a:t>
            </a:r>
            <a:endParaRPr lang="es-ES" dirty="0"/>
          </a:p>
        </p:txBody>
      </p:sp>
      <p:sp>
        <p:nvSpPr>
          <p:cNvPr id="4" name="3 Rectángulo"/>
          <p:cNvSpPr/>
          <p:nvPr/>
        </p:nvSpPr>
        <p:spPr>
          <a:xfrm>
            <a:off x="251520" y="253097"/>
            <a:ext cx="5040560" cy="461665"/>
          </a:xfrm>
          <a:prstGeom prst="rect">
            <a:avLst/>
          </a:prstGeom>
        </p:spPr>
        <p:txBody>
          <a:bodyPr wrap="square">
            <a:spAutoFit/>
          </a:bodyPr>
          <a:lstStyle/>
          <a:p>
            <a:pPr algn="just"/>
            <a:r>
              <a:rPr lang="es-ES" sz="2400" u="sng" dirty="0">
                <a:solidFill>
                  <a:srgbClr val="002060"/>
                </a:solidFill>
                <a:latin typeface="Comic Sans MS" pitchFamily="66" charset="0"/>
                <a:ea typeface="+mj-ea"/>
                <a:cs typeface="+mj-cs"/>
              </a:rPr>
              <a:t>Ley de </a:t>
            </a:r>
            <a:r>
              <a:rPr lang="es-ES" sz="2400" u="sng" dirty="0" smtClean="0">
                <a:solidFill>
                  <a:srgbClr val="002060"/>
                </a:solidFill>
                <a:latin typeface="Comic Sans MS" pitchFamily="66" charset="0"/>
                <a:ea typeface="+mj-ea"/>
                <a:cs typeface="+mj-cs"/>
              </a:rPr>
              <a:t>desplazamiento de </a:t>
            </a:r>
            <a:r>
              <a:rPr lang="es-ES" sz="2400" u="sng" dirty="0" err="1" smtClean="0">
                <a:solidFill>
                  <a:srgbClr val="002060"/>
                </a:solidFill>
                <a:latin typeface="Comic Sans MS" pitchFamily="66" charset="0"/>
                <a:ea typeface="+mj-ea"/>
                <a:cs typeface="+mj-cs"/>
              </a:rPr>
              <a:t>Wien</a:t>
            </a:r>
            <a:r>
              <a:rPr lang="es-ES" sz="2400" u="sng" dirty="0" smtClean="0">
                <a:solidFill>
                  <a:srgbClr val="002060"/>
                </a:solidFill>
                <a:latin typeface="Comic Sans MS" pitchFamily="66" charset="0"/>
                <a:ea typeface="+mj-ea"/>
                <a:cs typeface="+mj-cs"/>
              </a:rPr>
              <a:t>:</a:t>
            </a:r>
            <a:endParaRPr lang="es-ES" sz="2400" u="sng" dirty="0">
              <a:solidFill>
                <a:srgbClr val="002060"/>
              </a:solidFill>
              <a:latin typeface="Comic Sans MS" pitchFamily="66" charset="0"/>
              <a:ea typeface="+mj-ea"/>
              <a:cs typeface="+mj-cs"/>
            </a:endParaRPr>
          </a:p>
        </p:txBody>
      </p:sp>
      <p:graphicFrame>
        <p:nvGraphicFramePr>
          <p:cNvPr id="5" name="4 Objeto"/>
          <p:cNvGraphicFramePr>
            <a:graphicFrameLocks noChangeAspect="1"/>
          </p:cNvGraphicFramePr>
          <p:nvPr>
            <p:extLst>
              <p:ext uri="{D42A27DB-BD31-4B8C-83A1-F6EECF244321}">
                <p14:modId xmlns:p14="http://schemas.microsoft.com/office/powerpoint/2010/main" val="113358916"/>
              </p:ext>
            </p:extLst>
          </p:nvPr>
        </p:nvGraphicFramePr>
        <p:xfrm>
          <a:off x="1475656" y="809625"/>
          <a:ext cx="6365875" cy="1050925"/>
        </p:xfrm>
        <a:graphic>
          <a:graphicData uri="http://schemas.openxmlformats.org/presentationml/2006/ole">
            <mc:AlternateContent xmlns:mc="http://schemas.openxmlformats.org/markup-compatibility/2006">
              <mc:Choice xmlns:v="urn:schemas-microsoft-com:vml" Requires="v">
                <p:oleObj spid="_x0000_s62474" name="Ecuación" r:id="rId3" imgW="1460160" imgH="241200" progId="Equation.3">
                  <p:embed/>
                </p:oleObj>
              </mc:Choice>
              <mc:Fallback>
                <p:oleObj name="Ecuación" r:id="rId3" imgW="1460160" imgH="241200" progId="Equation.3">
                  <p:embed/>
                  <p:pic>
                    <p:nvPicPr>
                      <p:cNvPr id="0" name=""/>
                      <p:cNvPicPr/>
                      <p:nvPr/>
                    </p:nvPicPr>
                    <p:blipFill>
                      <a:blip r:embed="rId4"/>
                      <a:stretch>
                        <a:fillRect/>
                      </a:stretch>
                    </p:blipFill>
                    <p:spPr>
                      <a:xfrm>
                        <a:off x="1475656" y="809625"/>
                        <a:ext cx="6365875" cy="1050925"/>
                      </a:xfrm>
                      <a:prstGeom prst="rect">
                        <a:avLst/>
                      </a:prstGeom>
                    </p:spPr>
                  </p:pic>
                </p:oleObj>
              </mc:Fallback>
            </mc:AlternateContent>
          </a:graphicData>
        </a:graphic>
      </p:graphicFrame>
      <p:pic>
        <p:nvPicPr>
          <p:cNvPr id="62466" name="Picture 2" descr="Sin título-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5551" y="1988840"/>
            <a:ext cx="5848777" cy="342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5 Rectángulo"/>
          <p:cNvSpPr/>
          <p:nvPr/>
        </p:nvSpPr>
        <p:spPr>
          <a:xfrm>
            <a:off x="251520" y="5457998"/>
            <a:ext cx="8640960" cy="1015663"/>
          </a:xfrm>
          <a:prstGeom prst="rect">
            <a:avLst/>
          </a:prstGeom>
        </p:spPr>
        <p:txBody>
          <a:bodyPr wrap="square">
            <a:spAutoFit/>
          </a:bodyPr>
          <a:lstStyle/>
          <a:p>
            <a:pPr algn="just"/>
            <a:r>
              <a:rPr lang="es-ES" sz="2000" dirty="0"/>
              <a:t>La cantidad de radiación emitida ( </a:t>
            </a:r>
            <a:r>
              <a:rPr lang="es-ES" sz="2000" dirty="0" err="1"/>
              <a:t>area</a:t>
            </a:r>
            <a:r>
              <a:rPr lang="es-ES" sz="2000" dirty="0"/>
              <a:t> bajo la curva ) aumenta con la </a:t>
            </a:r>
            <a:r>
              <a:rPr lang="es-ES" sz="2000" dirty="0" err="1" smtClean="0"/>
              <a:t>Tª</a:t>
            </a:r>
            <a:r>
              <a:rPr lang="es-ES" sz="2000" dirty="0" smtClean="0"/>
              <a:t>( </a:t>
            </a:r>
            <a:r>
              <a:rPr lang="es-ES" sz="2000" dirty="0"/>
              <a:t>Ley de Stefan-</a:t>
            </a:r>
            <a:r>
              <a:rPr lang="es-ES" sz="2000" dirty="0" err="1"/>
              <a:t>Bolzmann</a:t>
            </a:r>
            <a:r>
              <a:rPr lang="es-ES" sz="2000" dirty="0"/>
              <a:t>) </a:t>
            </a:r>
            <a:r>
              <a:rPr lang="es-ES" sz="2000" dirty="0" smtClean="0"/>
              <a:t>pero </a:t>
            </a:r>
            <a:r>
              <a:rPr lang="es-ES" sz="2000" dirty="0"/>
              <a:t>la </a:t>
            </a:r>
            <a:r>
              <a:rPr lang="es-ES" sz="2000" dirty="0">
                <a:sym typeface="Symbol"/>
              </a:rPr>
              <a:t></a:t>
            </a:r>
            <a:r>
              <a:rPr lang="es-ES" sz="2000" dirty="0"/>
              <a:t> del máximo de emisión , disminuye con la </a:t>
            </a:r>
            <a:r>
              <a:rPr lang="es-ES" sz="2000" dirty="0" err="1"/>
              <a:t>Tª</a:t>
            </a:r>
            <a:r>
              <a:rPr lang="es-ES" sz="2000" dirty="0"/>
              <a:t> ( ley de </a:t>
            </a:r>
            <a:r>
              <a:rPr lang="es-ES" sz="2000" dirty="0" err="1"/>
              <a:t>Wien</a:t>
            </a:r>
            <a:r>
              <a:rPr lang="es-ES" sz="2000" dirty="0" smtClean="0"/>
              <a:t>)</a:t>
            </a:r>
            <a:endParaRPr lang="es-ES" sz="2000" dirty="0"/>
          </a:p>
        </p:txBody>
      </p:sp>
    </p:spTree>
    <p:extLst>
      <p:ext uri="{BB962C8B-B14F-4D97-AF65-F5344CB8AC3E}">
        <p14:creationId xmlns:p14="http://schemas.microsoft.com/office/powerpoint/2010/main" val="258234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45" presetClass="entr" presetSubtype="0" fill="hold" nodeType="clickEffect">
                                  <p:stCondLst>
                                    <p:cond delay="0"/>
                                  </p:stCondLst>
                                  <p:childTnLst>
                                    <p:set>
                                      <p:cBhvr>
                                        <p:cTn id="15" dur="1" fill="hold">
                                          <p:stCondLst>
                                            <p:cond delay="0"/>
                                          </p:stCondLst>
                                        </p:cTn>
                                        <p:tgtEl>
                                          <p:spTgt spid="62466"/>
                                        </p:tgtEl>
                                        <p:attrNameLst>
                                          <p:attrName>style.visibility</p:attrName>
                                        </p:attrNameLst>
                                      </p:cBhvr>
                                      <p:to>
                                        <p:strVal val="visible"/>
                                      </p:to>
                                    </p:set>
                                    <p:animEffect transition="in" filter="fade">
                                      <p:cBhvr>
                                        <p:cTn id="16" dur="2000"/>
                                        <p:tgtEl>
                                          <p:spTgt spid="62466"/>
                                        </p:tgtEl>
                                      </p:cBhvr>
                                    </p:animEffect>
                                    <p:anim calcmode="lin" valueType="num">
                                      <p:cBhvr>
                                        <p:cTn id="17" dur="2000" fill="hold"/>
                                        <p:tgtEl>
                                          <p:spTgt spid="62466"/>
                                        </p:tgtEl>
                                        <p:attrNameLst>
                                          <p:attrName>ppt_w</p:attrName>
                                        </p:attrNameLst>
                                      </p:cBhvr>
                                      <p:tavLst>
                                        <p:tav tm="0" fmla="#ppt_w*sin(2.5*pi*$)">
                                          <p:val>
                                            <p:fltVal val="0"/>
                                          </p:val>
                                        </p:tav>
                                        <p:tav tm="100000">
                                          <p:val>
                                            <p:fltVal val="1"/>
                                          </p:val>
                                        </p:tav>
                                      </p:tavLst>
                                    </p:anim>
                                    <p:anim calcmode="lin" valueType="num">
                                      <p:cBhvr>
                                        <p:cTn id="18" dur="2000" fill="hold"/>
                                        <p:tgtEl>
                                          <p:spTgt spid="62466"/>
                                        </p:tgtEl>
                                        <p:attrNameLst>
                                          <p:attrName>ppt_h</p:attrName>
                                        </p:attrNameLst>
                                      </p:cBhvr>
                                      <p:tavLst>
                                        <p:tav tm="0">
                                          <p:val>
                                            <p:strVal val="#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down)">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1227D1F-7E57-462B-9BE7-5EDD82C4D268}" type="datetime1">
              <a:rPr lang="es-ES" smtClean="0"/>
              <a:pPr/>
              <a:t>23/07/2020</a:t>
            </a:fld>
            <a:endParaRPr lang="es-ES" dirty="0"/>
          </a:p>
        </p:txBody>
      </p:sp>
      <p:sp>
        <p:nvSpPr>
          <p:cNvPr id="3" name="2 Marcador de pie de página"/>
          <p:cNvSpPr>
            <a:spLocks noGrp="1"/>
          </p:cNvSpPr>
          <p:nvPr>
            <p:ph type="ftr" sz="quarter" idx="11"/>
          </p:nvPr>
        </p:nvSpPr>
        <p:spPr/>
        <p:txBody>
          <a:bodyPr/>
          <a:lstStyle/>
          <a:p>
            <a:r>
              <a:rPr lang="es-ES" smtClean="0"/>
              <a:t>Juan Antonio Romano Largo</a:t>
            </a:r>
            <a:endParaRPr lang="es-ES" dirty="0"/>
          </a:p>
        </p:txBody>
      </p:sp>
      <p:sp>
        <p:nvSpPr>
          <p:cNvPr id="4" name="1 Título"/>
          <p:cNvSpPr txBox="1">
            <a:spLocks/>
          </p:cNvSpPr>
          <p:nvPr/>
        </p:nvSpPr>
        <p:spPr>
          <a:xfrm>
            <a:off x="357158" y="-16"/>
            <a:ext cx="840108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s-ES" sz="4400" u="sng" dirty="0" smtClean="0">
                <a:solidFill>
                  <a:srgbClr val="002060"/>
                </a:solidFill>
                <a:latin typeface="Comic Sans MS" pitchFamily="66" charset="0"/>
                <a:ea typeface="+mj-ea"/>
                <a:cs typeface="+mj-cs"/>
              </a:rPr>
              <a:t>Hipótesis de Planck</a:t>
            </a:r>
            <a:r>
              <a:rPr kumimoji="0" lang="es-ES" sz="4400" b="0" i="0" u="sng" strike="noStrike" kern="1200" cap="none" spc="0" normalizeH="0" baseline="0" noProof="0" dirty="0" smtClean="0">
                <a:ln>
                  <a:noFill/>
                </a:ln>
                <a:solidFill>
                  <a:srgbClr val="002060"/>
                </a:solidFill>
                <a:effectLst/>
                <a:uLnTx/>
                <a:uFillTx/>
                <a:latin typeface="Comic Sans MS" pitchFamily="66" charset="0"/>
                <a:ea typeface="+mj-ea"/>
                <a:cs typeface="+mj-cs"/>
              </a:rPr>
              <a:t>.</a:t>
            </a:r>
            <a:endParaRPr kumimoji="0" lang="es-ES" sz="4400" b="0" i="0" u="sng" strike="noStrike" kern="1200" cap="none" spc="0" normalizeH="0" baseline="0" noProof="0" dirty="0">
              <a:ln>
                <a:noFill/>
              </a:ln>
              <a:solidFill>
                <a:srgbClr val="002060"/>
              </a:solidFill>
              <a:effectLst/>
              <a:uLnTx/>
              <a:uFillTx/>
              <a:latin typeface="Comic Sans MS" pitchFamily="66" charset="0"/>
              <a:ea typeface="+mj-ea"/>
              <a:cs typeface="+mj-cs"/>
            </a:endParaRPr>
          </a:p>
        </p:txBody>
      </p:sp>
      <p:sp>
        <p:nvSpPr>
          <p:cNvPr id="6" name="5 CuadroTexto"/>
          <p:cNvSpPr txBox="1"/>
          <p:nvPr/>
        </p:nvSpPr>
        <p:spPr>
          <a:xfrm>
            <a:off x="179512" y="1048668"/>
            <a:ext cx="8712968" cy="3046988"/>
          </a:xfrm>
          <a:prstGeom prst="rect">
            <a:avLst/>
          </a:prstGeom>
          <a:noFill/>
        </p:spPr>
        <p:txBody>
          <a:bodyPr wrap="square" rtlCol="0">
            <a:spAutoFit/>
          </a:bodyPr>
          <a:lstStyle/>
          <a:p>
            <a:pPr algn="just"/>
            <a:r>
              <a:rPr lang="es-ES" b="1" dirty="0" smtClean="0"/>
              <a:t>	</a:t>
            </a:r>
            <a:r>
              <a:rPr lang="es-ES" sz="2400" dirty="0" smtClean="0"/>
              <a:t>La teoría clásica era incapaz de reproducir las gráficas del cuerpo negro en los valores altos de la longitud de onda </a:t>
            </a:r>
            <a:r>
              <a:rPr lang="es-ES" sz="2400" dirty="0" smtClean="0">
                <a:solidFill>
                  <a:srgbClr val="FF0000"/>
                </a:solidFill>
              </a:rPr>
              <a:t>(catástrofe ultravioleta)</a:t>
            </a:r>
            <a:r>
              <a:rPr lang="es-ES" sz="2400" dirty="0" smtClean="0"/>
              <a:t>.</a:t>
            </a:r>
          </a:p>
          <a:p>
            <a:pPr algn="just"/>
            <a:endParaRPr lang="es-ES" sz="2400" dirty="0"/>
          </a:p>
          <a:p>
            <a:pPr algn="just"/>
            <a:r>
              <a:rPr lang="es-ES" sz="2400" dirty="0" smtClean="0"/>
              <a:t>	Planck consiguió explicarlo con la siguiente hipótesis: </a:t>
            </a:r>
            <a:r>
              <a:rPr lang="es-ES" sz="2400" b="1" dirty="0"/>
              <a:t>La energía emitida </a:t>
            </a:r>
            <a:r>
              <a:rPr lang="es-ES" sz="2400" b="1" dirty="0" smtClean="0"/>
              <a:t>no </a:t>
            </a:r>
            <a:r>
              <a:rPr lang="es-ES" sz="2400" b="1" dirty="0"/>
              <a:t>puede tener cualquier valor, sino que debe ser un múltiplo entero de una constante h multiplicada por la </a:t>
            </a:r>
            <a:r>
              <a:rPr lang="es-ES" sz="2400" b="1" dirty="0" smtClean="0"/>
              <a:t>frecuencia. </a:t>
            </a:r>
            <a:endParaRPr lang="es-ES" sz="2400" dirty="0" smtClean="0"/>
          </a:p>
        </p:txBody>
      </p:sp>
      <p:graphicFrame>
        <p:nvGraphicFramePr>
          <p:cNvPr id="5" name="4 Objeto"/>
          <p:cNvGraphicFramePr>
            <a:graphicFrameLocks noChangeAspect="1"/>
          </p:cNvGraphicFramePr>
          <p:nvPr>
            <p:extLst>
              <p:ext uri="{D42A27DB-BD31-4B8C-83A1-F6EECF244321}">
                <p14:modId xmlns:p14="http://schemas.microsoft.com/office/powerpoint/2010/main" val="1601213515"/>
              </p:ext>
            </p:extLst>
          </p:nvPr>
        </p:nvGraphicFramePr>
        <p:xfrm>
          <a:off x="3059832" y="3933056"/>
          <a:ext cx="2711450" cy="885825"/>
        </p:xfrm>
        <a:graphic>
          <a:graphicData uri="http://schemas.openxmlformats.org/presentationml/2006/ole">
            <mc:AlternateContent xmlns:mc="http://schemas.openxmlformats.org/markup-compatibility/2006">
              <mc:Choice xmlns:v="urn:schemas-microsoft-com:vml" Requires="v">
                <p:oleObj spid="_x0000_s63499" name="Ecuación" r:id="rId3" imgW="622080" imgH="203040" progId="Equation.3">
                  <p:embed/>
                </p:oleObj>
              </mc:Choice>
              <mc:Fallback>
                <p:oleObj name="Ecuación" r:id="rId3" imgW="622080" imgH="203040" progId="Equation.3">
                  <p:embed/>
                  <p:pic>
                    <p:nvPicPr>
                      <p:cNvPr id="0" name="8 Objeto"/>
                      <p:cNvPicPr>
                        <a:picLocks noChangeAspect="1" noChangeArrowheads="1"/>
                      </p:cNvPicPr>
                      <p:nvPr/>
                    </p:nvPicPr>
                    <p:blipFill>
                      <a:blip r:embed="rId4"/>
                      <a:srcRect/>
                      <a:stretch>
                        <a:fillRect/>
                      </a:stretch>
                    </p:blipFill>
                    <p:spPr bwMode="auto">
                      <a:xfrm>
                        <a:off x="3059832" y="3933056"/>
                        <a:ext cx="2711450"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8" name="7 Grupo"/>
          <p:cNvGrpSpPr/>
          <p:nvPr/>
        </p:nvGrpSpPr>
        <p:grpSpPr>
          <a:xfrm>
            <a:off x="2487265" y="4581128"/>
            <a:ext cx="1796703" cy="1253753"/>
            <a:chOff x="2487265" y="4581128"/>
            <a:chExt cx="1796703" cy="1253753"/>
          </a:xfrm>
        </p:grpSpPr>
        <p:sp>
          <p:nvSpPr>
            <p:cNvPr id="9" name="8 Rectángulo"/>
            <p:cNvSpPr/>
            <p:nvPr/>
          </p:nvSpPr>
          <p:spPr>
            <a:xfrm>
              <a:off x="2487265" y="5373216"/>
              <a:ext cx="1508671" cy="461665"/>
            </a:xfrm>
            <a:prstGeom prst="rect">
              <a:avLst/>
            </a:prstGeom>
          </p:spPr>
          <p:txBody>
            <a:bodyPr wrap="square">
              <a:spAutoFit/>
            </a:bodyPr>
            <a:lstStyle/>
            <a:p>
              <a:pPr algn="just"/>
              <a:r>
                <a:rPr lang="es-ES" sz="2400" b="1" dirty="0" smtClean="0"/>
                <a:t>Nº entero</a:t>
              </a:r>
              <a:endParaRPr lang="es-ES" sz="2400" dirty="0"/>
            </a:p>
          </p:txBody>
        </p:sp>
        <p:cxnSp>
          <p:nvCxnSpPr>
            <p:cNvPr id="10" name="9 Conector recto de flecha"/>
            <p:cNvCxnSpPr/>
            <p:nvPr/>
          </p:nvCxnSpPr>
          <p:spPr>
            <a:xfrm flipH="1">
              <a:off x="3563888" y="4581128"/>
              <a:ext cx="720080" cy="720080"/>
            </a:xfrm>
            <a:prstGeom prst="straightConnector1">
              <a:avLst/>
            </a:prstGeom>
            <a:ln w="50800">
              <a:tailEnd type="arrow"/>
            </a:ln>
          </p:spPr>
          <p:style>
            <a:lnRef idx="1">
              <a:schemeClr val="accent1"/>
            </a:lnRef>
            <a:fillRef idx="0">
              <a:schemeClr val="accent1"/>
            </a:fillRef>
            <a:effectRef idx="0">
              <a:schemeClr val="accent1"/>
            </a:effectRef>
            <a:fontRef idx="minor">
              <a:schemeClr val="tx1"/>
            </a:fontRef>
          </p:style>
        </p:cxnSp>
      </p:grpSp>
      <p:grpSp>
        <p:nvGrpSpPr>
          <p:cNvPr id="14" name="13 Grupo"/>
          <p:cNvGrpSpPr/>
          <p:nvPr/>
        </p:nvGrpSpPr>
        <p:grpSpPr>
          <a:xfrm>
            <a:off x="4932040" y="4725144"/>
            <a:ext cx="2795848" cy="936104"/>
            <a:chOff x="5880608" y="5445224"/>
            <a:chExt cx="2795848" cy="936104"/>
          </a:xfrm>
        </p:grpSpPr>
        <p:sp>
          <p:nvSpPr>
            <p:cNvPr id="15" name="14 Rectángulo"/>
            <p:cNvSpPr/>
            <p:nvPr/>
          </p:nvSpPr>
          <p:spPr>
            <a:xfrm>
              <a:off x="6303689" y="5919663"/>
              <a:ext cx="2372767" cy="461665"/>
            </a:xfrm>
            <a:prstGeom prst="rect">
              <a:avLst/>
            </a:prstGeom>
          </p:spPr>
          <p:txBody>
            <a:bodyPr wrap="square">
              <a:spAutoFit/>
            </a:bodyPr>
            <a:lstStyle/>
            <a:p>
              <a:pPr algn="just"/>
              <a:r>
                <a:rPr lang="es-ES" sz="2400" b="1" dirty="0" smtClean="0"/>
                <a:t>6.63·10</a:t>
              </a:r>
              <a:r>
                <a:rPr lang="es-ES" sz="2400" b="1" baseline="30000" dirty="0" smtClean="0"/>
                <a:t>-34</a:t>
              </a:r>
              <a:r>
                <a:rPr lang="es-ES" sz="2400" b="1" dirty="0" smtClean="0"/>
                <a:t> </a:t>
              </a:r>
              <a:r>
                <a:rPr lang="es-ES" sz="2400" b="1" dirty="0" err="1" smtClean="0"/>
                <a:t>J·s</a:t>
              </a:r>
              <a:endParaRPr lang="es-ES" sz="2400" dirty="0"/>
            </a:p>
          </p:txBody>
        </p:sp>
        <p:cxnSp>
          <p:nvCxnSpPr>
            <p:cNvPr id="16" name="15 Conector recto de flecha"/>
            <p:cNvCxnSpPr/>
            <p:nvPr/>
          </p:nvCxnSpPr>
          <p:spPr>
            <a:xfrm>
              <a:off x="5880608" y="5445224"/>
              <a:ext cx="491592" cy="633264"/>
            </a:xfrm>
            <a:prstGeom prst="straightConnector1">
              <a:avLst/>
            </a:prstGeom>
            <a:ln w="50800">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364832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down)">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wipe(down)">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down)">
                                      <p:cBhvr>
                                        <p:cTn id="21" dur="5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nodeType="click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down)">
                                      <p:cBhvr>
                                        <p:cTn id="2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1227D1F-7E57-462B-9BE7-5EDD82C4D268}" type="datetime1">
              <a:rPr lang="es-ES" smtClean="0"/>
              <a:pPr/>
              <a:t>23/07/2020</a:t>
            </a:fld>
            <a:endParaRPr lang="es-ES" dirty="0"/>
          </a:p>
        </p:txBody>
      </p:sp>
      <p:sp>
        <p:nvSpPr>
          <p:cNvPr id="3" name="2 Marcador de pie de página"/>
          <p:cNvSpPr>
            <a:spLocks noGrp="1"/>
          </p:cNvSpPr>
          <p:nvPr>
            <p:ph type="ftr" sz="quarter" idx="11"/>
          </p:nvPr>
        </p:nvSpPr>
        <p:spPr/>
        <p:txBody>
          <a:bodyPr/>
          <a:lstStyle/>
          <a:p>
            <a:r>
              <a:rPr lang="es-ES" smtClean="0"/>
              <a:t>Juan Antonio Romano Largo</a:t>
            </a:r>
            <a:endParaRPr lang="es-ES" dirty="0"/>
          </a:p>
        </p:txBody>
      </p:sp>
      <p:sp>
        <p:nvSpPr>
          <p:cNvPr id="4" name="1 Título"/>
          <p:cNvSpPr txBox="1">
            <a:spLocks/>
          </p:cNvSpPr>
          <p:nvPr/>
        </p:nvSpPr>
        <p:spPr>
          <a:xfrm>
            <a:off x="357158" y="-16"/>
            <a:ext cx="840108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s-ES" sz="4400" u="sng" dirty="0" smtClean="0">
                <a:solidFill>
                  <a:srgbClr val="002060"/>
                </a:solidFill>
                <a:latin typeface="Comic Sans MS" pitchFamily="66" charset="0"/>
                <a:ea typeface="+mj-ea"/>
                <a:cs typeface="+mj-cs"/>
              </a:rPr>
              <a:t>Efecto fotoeléctrico</a:t>
            </a:r>
            <a:r>
              <a:rPr kumimoji="0" lang="es-ES" sz="4400" b="0" i="0" u="sng" strike="noStrike" kern="1200" cap="none" spc="0" normalizeH="0" baseline="0" noProof="0" dirty="0" smtClean="0">
                <a:ln>
                  <a:noFill/>
                </a:ln>
                <a:solidFill>
                  <a:srgbClr val="002060"/>
                </a:solidFill>
                <a:effectLst/>
                <a:uLnTx/>
                <a:uFillTx/>
                <a:latin typeface="Comic Sans MS" pitchFamily="66" charset="0"/>
                <a:ea typeface="+mj-ea"/>
                <a:cs typeface="+mj-cs"/>
              </a:rPr>
              <a:t>.</a:t>
            </a:r>
            <a:endParaRPr kumimoji="0" lang="es-ES" sz="4400" b="0" i="0" u="sng" strike="noStrike" kern="1200" cap="none" spc="0" normalizeH="0" baseline="0" noProof="0" dirty="0">
              <a:ln>
                <a:noFill/>
              </a:ln>
              <a:solidFill>
                <a:srgbClr val="002060"/>
              </a:solidFill>
              <a:effectLst/>
              <a:uLnTx/>
              <a:uFillTx/>
              <a:latin typeface="Comic Sans MS" pitchFamily="66" charset="0"/>
              <a:ea typeface="+mj-ea"/>
              <a:cs typeface="+mj-cs"/>
            </a:endParaRPr>
          </a:p>
        </p:txBody>
      </p:sp>
      <p:sp>
        <p:nvSpPr>
          <p:cNvPr id="5" name="4 CuadroTexto"/>
          <p:cNvSpPr txBox="1"/>
          <p:nvPr/>
        </p:nvSpPr>
        <p:spPr>
          <a:xfrm>
            <a:off x="179512" y="911617"/>
            <a:ext cx="8712968" cy="4893647"/>
          </a:xfrm>
          <a:prstGeom prst="rect">
            <a:avLst/>
          </a:prstGeom>
          <a:noFill/>
        </p:spPr>
        <p:txBody>
          <a:bodyPr wrap="square" rtlCol="0">
            <a:spAutoFit/>
          </a:bodyPr>
          <a:lstStyle/>
          <a:p>
            <a:pPr algn="just"/>
            <a:r>
              <a:rPr lang="es-ES" b="1" dirty="0" smtClean="0"/>
              <a:t>	</a:t>
            </a:r>
            <a:r>
              <a:rPr lang="es-ES" sz="2400" dirty="0" smtClean="0"/>
              <a:t>Consiste en la emisión de electrones por un metal cuando es iluminado por luz de determinada frecuencia.</a:t>
            </a:r>
          </a:p>
          <a:p>
            <a:pPr algn="just"/>
            <a:endParaRPr lang="es-ES" sz="2400" dirty="0"/>
          </a:p>
          <a:p>
            <a:pPr algn="just"/>
            <a:r>
              <a:rPr lang="es-ES" sz="2400" dirty="0" smtClean="0"/>
              <a:t>1.- Sólo se produce si la f &gt; f</a:t>
            </a:r>
            <a:r>
              <a:rPr lang="es-ES" sz="2400" baseline="-25000" dirty="0" smtClean="0"/>
              <a:t>0</a:t>
            </a:r>
            <a:r>
              <a:rPr lang="es-ES" sz="2400" dirty="0" smtClean="0"/>
              <a:t>, siendo f</a:t>
            </a:r>
            <a:r>
              <a:rPr lang="es-ES" sz="2400" baseline="-25000" dirty="0" smtClean="0"/>
              <a:t>0</a:t>
            </a:r>
            <a:r>
              <a:rPr lang="es-ES" sz="2400" dirty="0" smtClean="0"/>
              <a:t> una </a:t>
            </a:r>
            <a:r>
              <a:rPr lang="es-ES" sz="2400" dirty="0" smtClean="0">
                <a:solidFill>
                  <a:srgbClr val="FF0000"/>
                </a:solidFill>
              </a:rPr>
              <a:t>frecuencia umbral</a:t>
            </a:r>
            <a:r>
              <a:rPr lang="es-ES" sz="2400" dirty="0" smtClean="0"/>
              <a:t> característica de cada metal. Si f &lt; f</a:t>
            </a:r>
            <a:r>
              <a:rPr lang="es-ES" sz="2400" baseline="-25000" dirty="0" smtClean="0"/>
              <a:t>0</a:t>
            </a:r>
            <a:r>
              <a:rPr lang="es-ES" sz="2400" dirty="0" smtClean="0"/>
              <a:t> no se produce por muy grande que sea la intensidad de la luz.</a:t>
            </a:r>
          </a:p>
          <a:p>
            <a:pPr algn="just"/>
            <a:endParaRPr lang="es-ES" sz="2400" dirty="0"/>
          </a:p>
          <a:p>
            <a:pPr algn="just"/>
            <a:r>
              <a:rPr lang="es-ES" sz="2400" dirty="0" smtClean="0"/>
              <a:t>2.- El nº de electrones emitidos es proporcional a la intensidad de la luz incidente, sin embargo la energía cinética máxima con la que son emitidos los electrones no depende de la intensidad de la luz.</a:t>
            </a:r>
          </a:p>
          <a:p>
            <a:pPr algn="just"/>
            <a:endParaRPr lang="es-ES" sz="2400" dirty="0"/>
          </a:p>
          <a:p>
            <a:pPr algn="just"/>
            <a:r>
              <a:rPr lang="es-ES" sz="2400" dirty="0" smtClean="0"/>
              <a:t>3.- Es instantáneo, es decir, no hay retraso entre la incidencia de la luz y la emisión de electrones.</a:t>
            </a:r>
          </a:p>
        </p:txBody>
      </p:sp>
    </p:spTree>
    <p:extLst>
      <p:ext uri="{BB962C8B-B14F-4D97-AF65-F5344CB8AC3E}">
        <p14:creationId xmlns:p14="http://schemas.microsoft.com/office/powerpoint/2010/main" val="953833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down)">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wipe(down)">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wipe(down)">
                                      <p:cBhvr>
                                        <p:cTn id="17" dur="500"/>
                                        <p:tgtEl>
                                          <p:spTgt spid="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5">
                                            <p:txEl>
                                              <p:pRg st="6" end="6"/>
                                            </p:txEl>
                                          </p:spTgt>
                                        </p:tgtEl>
                                        <p:attrNameLst>
                                          <p:attrName>style.visibility</p:attrName>
                                        </p:attrNameLst>
                                      </p:cBhvr>
                                      <p:to>
                                        <p:strVal val="visible"/>
                                      </p:to>
                                    </p:set>
                                    <p:animEffect transition="in" filter="wipe(down)">
                                      <p:cBhvr>
                                        <p:cTn id="22"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1227D1F-7E57-462B-9BE7-5EDD82C4D268}" type="datetime1">
              <a:rPr lang="es-ES" smtClean="0"/>
              <a:pPr/>
              <a:t>23/07/2020</a:t>
            </a:fld>
            <a:endParaRPr lang="es-ES" dirty="0"/>
          </a:p>
        </p:txBody>
      </p:sp>
      <p:sp>
        <p:nvSpPr>
          <p:cNvPr id="3" name="2 Marcador de pie de página"/>
          <p:cNvSpPr>
            <a:spLocks noGrp="1"/>
          </p:cNvSpPr>
          <p:nvPr>
            <p:ph type="ftr" sz="quarter" idx="11"/>
          </p:nvPr>
        </p:nvSpPr>
        <p:spPr/>
        <p:txBody>
          <a:bodyPr/>
          <a:lstStyle/>
          <a:p>
            <a:r>
              <a:rPr lang="es-ES" smtClean="0"/>
              <a:t>Juan Antonio Romano Largo</a:t>
            </a:r>
            <a:endParaRPr lang="es-ES" dirty="0"/>
          </a:p>
        </p:txBody>
      </p:sp>
      <p:sp>
        <p:nvSpPr>
          <p:cNvPr id="4" name="3 CuadroTexto"/>
          <p:cNvSpPr txBox="1"/>
          <p:nvPr/>
        </p:nvSpPr>
        <p:spPr>
          <a:xfrm>
            <a:off x="179512" y="188640"/>
            <a:ext cx="8712968" cy="3046988"/>
          </a:xfrm>
          <a:prstGeom prst="rect">
            <a:avLst/>
          </a:prstGeom>
          <a:noFill/>
        </p:spPr>
        <p:txBody>
          <a:bodyPr wrap="square" rtlCol="0">
            <a:spAutoFit/>
          </a:bodyPr>
          <a:lstStyle/>
          <a:p>
            <a:pPr algn="just"/>
            <a:r>
              <a:rPr lang="es-ES" b="1" dirty="0" smtClean="0"/>
              <a:t>	</a:t>
            </a:r>
            <a:r>
              <a:rPr lang="es-ES" sz="2400" dirty="0" smtClean="0"/>
              <a:t>Einstein lo explica volviendo a introducir la teoría corpuscular de la luz: </a:t>
            </a:r>
          </a:p>
          <a:p>
            <a:pPr algn="just"/>
            <a:endParaRPr lang="es-ES" sz="2400" dirty="0"/>
          </a:p>
          <a:p>
            <a:pPr algn="just"/>
            <a:r>
              <a:rPr lang="es-ES" sz="2400" dirty="0" smtClean="0"/>
              <a:t>	La luz está compuesta por partículas sin masa, llamadas </a:t>
            </a:r>
            <a:r>
              <a:rPr lang="es-ES" sz="2400" dirty="0" smtClean="0">
                <a:solidFill>
                  <a:srgbClr val="FF0000"/>
                </a:solidFill>
              </a:rPr>
              <a:t>fotones</a:t>
            </a:r>
            <a:r>
              <a:rPr lang="es-ES" sz="2400" dirty="0" smtClean="0"/>
              <a:t>, cuya energía al interaccionar con la materia se reparte entre el trabajo para arrancar el electrón del metal </a:t>
            </a:r>
            <a:r>
              <a:rPr lang="es-ES" sz="2400" dirty="0" smtClean="0">
                <a:solidFill>
                  <a:srgbClr val="FF0000"/>
                </a:solidFill>
              </a:rPr>
              <a:t>(función de trabajo o trabajo de extracción)</a:t>
            </a:r>
            <a:r>
              <a:rPr lang="es-ES" sz="2400" dirty="0" smtClean="0"/>
              <a:t> y la energía cinética de los electrones emitidos.</a:t>
            </a:r>
          </a:p>
        </p:txBody>
      </p:sp>
      <p:graphicFrame>
        <p:nvGraphicFramePr>
          <p:cNvPr id="5" name="4 Objeto"/>
          <p:cNvGraphicFramePr>
            <a:graphicFrameLocks noChangeAspect="1"/>
          </p:cNvGraphicFramePr>
          <p:nvPr>
            <p:extLst>
              <p:ext uri="{D42A27DB-BD31-4B8C-83A1-F6EECF244321}">
                <p14:modId xmlns:p14="http://schemas.microsoft.com/office/powerpoint/2010/main" val="397783168"/>
              </p:ext>
            </p:extLst>
          </p:nvPr>
        </p:nvGraphicFramePr>
        <p:xfrm>
          <a:off x="2341563" y="2997200"/>
          <a:ext cx="4148137" cy="1050925"/>
        </p:xfrm>
        <a:graphic>
          <a:graphicData uri="http://schemas.openxmlformats.org/presentationml/2006/ole">
            <mc:AlternateContent xmlns:mc="http://schemas.openxmlformats.org/markup-compatibility/2006">
              <mc:Choice xmlns:v="urn:schemas-microsoft-com:vml" Requires="v">
                <p:oleObj spid="_x0000_s64528" name="Ecuación" r:id="rId3" imgW="952200" imgH="241200" progId="Equation.3">
                  <p:embed/>
                </p:oleObj>
              </mc:Choice>
              <mc:Fallback>
                <p:oleObj name="Ecuación" r:id="rId3" imgW="952200" imgH="241200" progId="Equation.3">
                  <p:embed/>
                  <p:pic>
                    <p:nvPicPr>
                      <p:cNvPr id="0" name=""/>
                      <p:cNvPicPr>
                        <a:picLocks noChangeAspect="1" noChangeArrowheads="1"/>
                      </p:cNvPicPr>
                      <p:nvPr/>
                    </p:nvPicPr>
                    <p:blipFill>
                      <a:blip r:embed="rId4"/>
                      <a:srcRect/>
                      <a:stretch>
                        <a:fillRect/>
                      </a:stretch>
                    </p:blipFill>
                    <p:spPr bwMode="auto">
                      <a:xfrm>
                        <a:off x="2341563" y="2997200"/>
                        <a:ext cx="4148137" cy="1050925"/>
                      </a:xfrm>
                      <a:prstGeom prst="rect">
                        <a:avLst/>
                      </a:prstGeom>
                      <a:noFill/>
                      <a:ln>
                        <a:solidFill>
                          <a:srgbClr val="FF0000"/>
                        </a:solidFill>
                      </a:ln>
                    </p:spPr>
                  </p:pic>
                </p:oleObj>
              </mc:Fallback>
            </mc:AlternateContent>
          </a:graphicData>
        </a:graphic>
      </p:graphicFrame>
      <p:graphicFrame>
        <p:nvGraphicFramePr>
          <p:cNvPr id="12" name="11 Objeto"/>
          <p:cNvGraphicFramePr>
            <a:graphicFrameLocks noChangeAspect="1"/>
          </p:cNvGraphicFramePr>
          <p:nvPr>
            <p:extLst>
              <p:ext uri="{D42A27DB-BD31-4B8C-83A1-F6EECF244321}">
                <p14:modId xmlns:p14="http://schemas.microsoft.com/office/powerpoint/2010/main" val="1973608007"/>
              </p:ext>
            </p:extLst>
          </p:nvPr>
        </p:nvGraphicFramePr>
        <p:xfrm>
          <a:off x="1576412" y="4378796"/>
          <a:ext cx="5803900" cy="1714500"/>
        </p:xfrm>
        <a:graphic>
          <a:graphicData uri="http://schemas.openxmlformats.org/presentationml/2006/ole">
            <mc:AlternateContent xmlns:mc="http://schemas.openxmlformats.org/markup-compatibility/2006">
              <mc:Choice xmlns:v="urn:schemas-microsoft-com:vml" Requires="v">
                <p:oleObj spid="_x0000_s64529" name="Ecuación" r:id="rId5" imgW="1333440" imgH="393480" progId="Equation.3">
                  <p:embed/>
                </p:oleObj>
              </mc:Choice>
              <mc:Fallback>
                <p:oleObj name="Ecuación" r:id="rId5" imgW="1333440" imgH="393480" progId="Equation.3">
                  <p:embed/>
                  <p:pic>
                    <p:nvPicPr>
                      <p:cNvPr id="0" name="4 Objeto"/>
                      <p:cNvPicPr>
                        <a:picLocks noChangeAspect="1" noChangeArrowheads="1"/>
                      </p:cNvPicPr>
                      <p:nvPr/>
                    </p:nvPicPr>
                    <p:blipFill>
                      <a:blip r:embed="rId6"/>
                      <a:srcRect/>
                      <a:stretch>
                        <a:fillRect/>
                      </a:stretch>
                    </p:blipFill>
                    <p:spPr bwMode="auto">
                      <a:xfrm>
                        <a:off x="1576412" y="4378796"/>
                        <a:ext cx="58039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728365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wipe(down)">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1227D1F-7E57-462B-9BE7-5EDD82C4D268}" type="datetime1">
              <a:rPr lang="es-ES" smtClean="0"/>
              <a:pPr/>
              <a:t>23/07/2020</a:t>
            </a:fld>
            <a:endParaRPr lang="es-ES" dirty="0"/>
          </a:p>
        </p:txBody>
      </p:sp>
      <p:sp>
        <p:nvSpPr>
          <p:cNvPr id="3" name="2 Marcador de pie de página"/>
          <p:cNvSpPr>
            <a:spLocks noGrp="1"/>
          </p:cNvSpPr>
          <p:nvPr>
            <p:ph type="ftr" sz="quarter" idx="11"/>
          </p:nvPr>
        </p:nvSpPr>
        <p:spPr/>
        <p:txBody>
          <a:bodyPr/>
          <a:lstStyle/>
          <a:p>
            <a:r>
              <a:rPr lang="es-ES" smtClean="0"/>
              <a:t>Juan Antonio Romano Largo</a:t>
            </a:r>
            <a:endParaRPr lang="es-ES" dirty="0"/>
          </a:p>
        </p:txBody>
      </p:sp>
      <p:sp>
        <p:nvSpPr>
          <p:cNvPr id="4" name="1 Título"/>
          <p:cNvSpPr txBox="1">
            <a:spLocks/>
          </p:cNvSpPr>
          <p:nvPr/>
        </p:nvSpPr>
        <p:spPr>
          <a:xfrm>
            <a:off x="357158" y="-99392"/>
            <a:ext cx="840108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s-ES" sz="4400" u="sng" dirty="0" smtClean="0">
                <a:solidFill>
                  <a:srgbClr val="002060"/>
                </a:solidFill>
                <a:latin typeface="Comic Sans MS" pitchFamily="66" charset="0"/>
                <a:ea typeface="+mj-ea"/>
                <a:cs typeface="+mj-cs"/>
              </a:rPr>
              <a:t>Espectros atómicos</a:t>
            </a:r>
            <a:r>
              <a:rPr kumimoji="0" lang="es-ES" sz="4400" b="0" i="0" u="sng" strike="noStrike" kern="1200" cap="none" spc="0" normalizeH="0" baseline="0" noProof="0" dirty="0" smtClean="0">
                <a:ln>
                  <a:noFill/>
                </a:ln>
                <a:solidFill>
                  <a:srgbClr val="002060"/>
                </a:solidFill>
                <a:effectLst/>
                <a:uLnTx/>
                <a:uFillTx/>
                <a:latin typeface="Comic Sans MS" pitchFamily="66" charset="0"/>
                <a:ea typeface="+mj-ea"/>
                <a:cs typeface="+mj-cs"/>
              </a:rPr>
              <a:t>.</a:t>
            </a:r>
            <a:endParaRPr kumimoji="0" lang="es-ES" sz="4400" b="0" i="0" u="sng" strike="noStrike" kern="1200" cap="none" spc="0" normalizeH="0" baseline="0" noProof="0" dirty="0">
              <a:ln>
                <a:noFill/>
              </a:ln>
              <a:solidFill>
                <a:srgbClr val="002060"/>
              </a:solidFill>
              <a:effectLst/>
              <a:uLnTx/>
              <a:uFillTx/>
              <a:latin typeface="Comic Sans MS" pitchFamily="66" charset="0"/>
              <a:ea typeface="+mj-ea"/>
              <a:cs typeface="+mj-cs"/>
            </a:endParaRPr>
          </a:p>
        </p:txBody>
      </p:sp>
      <p:pic>
        <p:nvPicPr>
          <p:cNvPr id="65538" name="Picture 2" descr="Sin título-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3068960"/>
            <a:ext cx="8712968" cy="1430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39" name="Picture 3" descr="Sin título-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520" y="692696"/>
            <a:ext cx="2914206" cy="2304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6 CuadroTexto"/>
          <p:cNvSpPr txBox="1"/>
          <p:nvPr/>
        </p:nvSpPr>
        <p:spPr>
          <a:xfrm>
            <a:off x="3419872" y="692696"/>
            <a:ext cx="5472608" cy="2308324"/>
          </a:xfrm>
          <a:prstGeom prst="rect">
            <a:avLst/>
          </a:prstGeom>
          <a:noFill/>
        </p:spPr>
        <p:txBody>
          <a:bodyPr wrap="square" rtlCol="0">
            <a:spAutoFit/>
          </a:bodyPr>
          <a:lstStyle/>
          <a:p>
            <a:pPr algn="just"/>
            <a:r>
              <a:rPr lang="es-ES" b="1" dirty="0" smtClean="0"/>
              <a:t>	</a:t>
            </a:r>
            <a:r>
              <a:rPr lang="es-ES" sz="2400" dirty="0" smtClean="0"/>
              <a:t>Un gas excitado emite luz que se hace pasar por un espectrómetro. Se descompone en los distintos colores que revelan una placa fotográfica, apareciendo una serie de líneas de colores sobre el fondo negro.</a:t>
            </a:r>
          </a:p>
        </p:txBody>
      </p:sp>
      <p:graphicFrame>
        <p:nvGraphicFramePr>
          <p:cNvPr id="5" name="4 Objeto"/>
          <p:cNvGraphicFramePr>
            <a:graphicFrameLocks noChangeAspect="1"/>
          </p:cNvGraphicFramePr>
          <p:nvPr>
            <p:extLst>
              <p:ext uri="{D42A27DB-BD31-4B8C-83A1-F6EECF244321}">
                <p14:modId xmlns:p14="http://schemas.microsoft.com/office/powerpoint/2010/main" val="3734588834"/>
              </p:ext>
            </p:extLst>
          </p:nvPr>
        </p:nvGraphicFramePr>
        <p:xfrm>
          <a:off x="251520" y="4725144"/>
          <a:ext cx="3800772" cy="1761982"/>
        </p:xfrm>
        <a:graphic>
          <a:graphicData uri="http://schemas.openxmlformats.org/presentationml/2006/ole">
            <mc:AlternateContent xmlns:mc="http://schemas.openxmlformats.org/markup-compatibility/2006">
              <mc:Choice xmlns:v="urn:schemas-microsoft-com:vml" Requires="v">
                <p:oleObj spid="_x0000_s65547" name="Ecuación" r:id="rId5" imgW="1041120" imgH="482400" progId="Equation.3">
                  <p:embed/>
                </p:oleObj>
              </mc:Choice>
              <mc:Fallback>
                <p:oleObj name="Ecuación" r:id="rId5" imgW="1041120" imgH="482400" progId="Equation.3">
                  <p:embed/>
                  <p:pic>
                    <p:nvPicPr>
                      <p:cNvPr id="0" name="11 Objeto"/>
                      <p:cNvPicPr>
                        <a:picLocks noChangeAspect="1" noChangeArrowheads="1"/>
                      </p:cNvPicPr>
                      <p:nvPr/>
                    </p:nvPicPr>
                    <p:blipFill>
                      <a:blip r:embed="rId6"/>
                      <a:srcRect/>
                      <a:stretch>
                        <a:fillRect/>
                      </a:stretch>
                    </p:blipFill>
                    <p:spPr bwMode="auto">
                      <a:xfrm>
                        <a:off x="251520" y="4725144"/>
                        <a:ext cx="3800772" cy="1761982"/>
                      </a:xfrm>
                      <a:prstGeom prst="rect">
                        <a:avLst/>
                      </a:prstGeom>
                      <a:noFill/>
                      <a:ln>
                        <a:noFill/>
                      </a:ln>
                    </p:spPr>
                  </p:pic>
                </p:oleObj>
              </mc:Fallback>
            </mc:AlternateContent>
          </a:graphicData>
        </a:graphic>
      </p:graphicFrame>
      <p:sp>
        <p:nvSpPr>
          <p:cNvPr id="9" name="8 CuadroTexto"/>
          <p:cNvSpPr txBox="1"/>
          <p:nvPr/>
        </p:nvSpPr>
        <p:spPr>
          <a:xfrm>
            <a:off x="4275584" y="4964975"/>
            <a:ext cx="4688904" cy="1200329"/>
          </a:xfrm>
          <a:prstGeom prst="rect">
            <a:avLst/>
          </a:prstGeom>
          <a:noFill/>
        </p:spPr>
        <p:txBody>
          <a:bodyPr wrap="square" rtlCol="0">
            <a:spAutoFit/>
          </a:bodyPr>
          <a:lstStyle/>
          <a:p>
            <a:pPr algn="just"/>
            <a:r>
              <a:rPr lang="es-ES" sz="2400" b="1" dirty="0"/>
              <a:t>n</a:t>
            </a:r>
            <a:r>
              <a:rPr lang="es-ES" sz="2400" b="1" baseline="-25000" dirty="0"/>
              <a:t>1</a:t>
            </a:r>
            <a:r>
              <a:rPr lang="es-ES" sz="2400" b="1" dirty="0"/>
              <a:t> = 1, 2, 3, 4, 5, …</a:t>
            </a:r>
          </a:p>
          <a:p>
            <a:pPr algn="just"/>
            <a:r>
              <a:rPr lang="es-ES" sz="2400" b="1" dirty="0"/>
              <a:t>n</a:t>
            </a:r>
            <a:r>
              <a:rPr lang="es-ES" sz="2400" b="1" baseline="-25000" dirty="0"/>
              <a:t>2</a:t>
            </a:r>
            <a:r>
              <a:rPr lang="es-ES" sz="2400" b="1" dirty="0" smtClean="0"/>
              <a:t> = n</a:t>
            </a:r>
            <a:r>
              <a:rPr lang="es-ES" sz="2400" b="1" baseline="-25000" dirty="0"/>
              <a:t>1</a:t>
            </a:r>
            <a:r>
              <a:rPr lang="es-ES" sz="2400" b="1" dirty="0" smtClean="0"/>
              <a:t>+1, n</a:t>
            </a:r>
            <a:r>
              <a:rPr lang="es-ES" sz="2400" b="1" baseline="-25000" dirty="0" smtClean="0"/>
              <a:t>1</a:t>
            </a:r>
            <a:r>
              <a:rPr lang="es-ES" sz="2400" b="1" dirty="0" smtClean="0"/>
              <a:t>+2, …</a:t>
            </a:r>
          </a:p>
          <a:p>
            <a:pPr algn="just"/>
            <a:r>
              <a:rPr lang="es-ES" sz="2400" b="1" dirty="0" smtClean="0"/>
              <a:t>R = 1.097·10</a:t>
            </a:r>
            <a:r>
              <a:rPr lang="es-ES" sz="2400" b="1" baseline="30000" dirty="0" smtClean="0"/>
              <a:t>7</a:t>
            </a:r>
            <a:r>
              <a:rPr lang="es-ES" sz="2400" b="1" dirty="0" smtClean="0"/>
              <a:t> m (cte. de </a:t>
            </a:r>
            <a:r>
              <a:rPr lang="es-ES" sz="2400" b="1" dirty="0" err="1" smtClean="0"/>
              <a:t>Rydberg</a:t>
            </a:r>
            <a:r>
              <a:rPr lang="es-ES" sz="2400" b="1" dirty="0" smtClean="0"/>
              <a:t>)</a:t>
            </a:r>
            <a:endParaRPr lang="es-ES" sz="2400" dirty="0" smtClean="0"/>
          </a:p>
        </p:txBody>
      </p:sp>
    </p:spTree>
    <p:extLst>
      <p:ext uri="{BB962C8B-B14F-4D97-AF65-F5344CB8AC3E}">
        <p14:creationId xmlns:p14="http://schemas.microsoft.com/office/powerpoint/2010/main" val="3392613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65539"/>
                                        </p:tgtEl>
                                        <p:attrNameLst>
                                          <p:attrName>style.visibility</p:attrName>
                                        </p:attrNameLst>
                                      </p:cBhvr>
                                      <p:to>
                                        <p:strVal val="visible"/>
                                      </p:to>
                                    </p:set>
                                    <p:animEffect transition="in" filter="fade">
                                      <p:cBhvr>
                                        <p:cTn id="7" dur="2000"/>
                                        <p:tgtEl>
                                          <p:spTgt spid="65539"/>
                                        </p:tgtEl>
                                      </p:cBhvr>
                                    </p:animEffect>
                                    <p:anim calcmode="lin" valueType="num">
                                      <p:cBhvr>
                                        <p:cTn id="8" dur="2000" fill="hold"/>
                                        <p:tgtEl>
                                          <p:spTgt spid="65539"/>
                                        </p:tgtEl>
                                        <p:attrNameLst>
                                          <p:attrName>ppt_w</p:attrName>
                                        </p:attrNameLst>
                                      </p:cBhvr>
                                      <p:tavLst>
                                        <p:tav tm="0" fmla="#ppt_w*sin(2.5*pi*$)">
                                          <p:val>
                                            <p:fltVal val="0"/>
                                          </p:val>
                                        </p:tav>
                                        <p:tav tm="100000">
                                          <p:val>
                                            <p:fltVal val="1"/>
                                          </p:val>
                                        </p:tav>
                                      </p:tavLst>
                                    </p:anim>
                                    <p:anim calcmode="lin" valueType="num">
                                      <p:cBhvr>
                                        <p:cTn id="9" dur="2000" fill="hold"/>
                                        <p:tgtEl>
                                          <p:spTgt spid="65539"/>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7">
                                            <p:txEl>
                                              <p:pRg st="0" end="0"/>
                                            </p:txEl>
                                          </p:spTgt>
                                        </p:tgtEl>
                                        <p:attrNameLst>
                                          <p:attrName>style.visibility</p:attrName>
                                        </p:attrNameLst>
                                      </p:cBhvr>
                                      <p:to>
                                        <p:strVal val="visible"/>
                                      </p:to>
                                    </p:set>
                                    <p:animEffect transition="in" filter="wipe(down)">
                                      <p:cBhvr>
                                        <p:cTn id="14" dur="500"/>
                                        <p:tgtEl>
                                          <p:spTgt spid="7">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45" presetClass="entr" presetSubtype="0" fill="hold" nodeType="clickEffect">
                                  <p:stCondLst>
                                    <p:cond delay="0"/>
                                  </p:stCondLst>
                                  <p:childTnLst>
                                    <p:set>
                                      <p:cBhvr>
                                        <p:cTn id="18" dur="1" fill="hold">
                                          <p:stCondLst>
                                            <p:cond delay="0"/>
                                          </p:stCondLst>
                                        </p:cTn>
                                        <p:tgtEl>
                                          <p:spTgt spid="65538"/>
                                        </p:tgtEl>
                                        <p:attrNameLst>
                                          <p:attrName>style.visibility</p:attrName>
                                        </p:attrNameLst>
                                      </p:cBhvr>
                                      <p:to>
                                        <p:strVal val="visible"/>
                                      </p:to>
                                    </p:set>
                                    <p:animEffect transition="in" filter="fade">
                                      <p:cBhvr>
                                        <p:cTn id="19" dur="2000"/>
                                        <p:tgtEl>
                                          <p:spTgt spid="65538"/>
                                        </p:tgtEl>
                                      </p:cBhvr>
                                    </p:animEffect>
                                    <p:anim calcmode="lin" valueType="num">
                                      <p:cBhvr>
                                        <p:cTn id="20" dur="2000" fill="hold"/>
                                        <p:tgtEl>
                                          <p:spTgt spid="65538"/>
                                        </p:tgtEl>
                                        <p:attrNameLst>
                                          <p:attrName>ppt_w</p:attrName>
                                        </p:attrNameLst>
                                      </p:cBhvr>
                                      <p:tavLst>
                                        <p:tav tm="0" fmla="#ppt_w*sin(2.5*pi*$)">
                                          <p:val>
                                            <p:fltVal val="0"/>
                                          </p:val>
                                        </p:tav>
                                        <p:tav tm="100000">
                                          <p:val>
                                            <p:fltVal val="1"/>
                                          </p:val>
                                        </p:tav>
                                      </p:tavLst>
                                    </p:anim>
                                    <p:anim calcmode="lin" valueType="num">
                                      <p:cBhvr>
                                        <p:cTn id="21" dur="2000" fill="hold"/>
                                        <p:tgtEl>
                                          <p:spTgt spid="65538"/>
                                        </p:tgtEl>
                                        <p:attrNameLst>
                                          <p:attrName>ppt_h</p:attrName>
                                        </p:attrNameLst>
                                      </p:cBhvr>
                                      <p:tavLst>
                                        <p:tav tm="0">
                                          <p:val>
                                            <p:strVal val="#ppt_h"/>
                                          </p:val>
                                        </p:tav>
                                        <p:tav tm="100000">
                                          <p:val>
                                            <p:strVal val="#ppt_h"/>
                                          </p:val>
                                        </p:tav>
                                      </p:tavLst>
                                    </p:anim>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5"/>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9">
                                            <p:txEl>
                                              <p:pRg st="0" end="0"/>
                                            </p:txEl>
                                          </p:spTgt>
                                        </p:tgtEl>
                                        <p:attrNameLst>
                                          <p:attrName>style.visibility</p:attrName>
                                        </p:attrNameLst>
                                      </p:cBhvr>
                                      <p:to>
                                        <p:strVal val="visible"/>
                                      </p:to>
                                    </p:set>
                                    <p:animEffect transition="in" filter="wipe(down)">
                                      <p:cBhvr>
                                        <p:cTn id="30" dur="500"/>
                                        <p:tgtEl>
                                          <p:spTgt spid="9">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nodeType="clickEffect">
                                  <p:stCondLst>
                                    <p:cond delay="0"/>
                                  </p:stCondLst>
                                  <p:childTnLst>
                                    <p:set>
                                      <p:cBhvr>
                                        <p:cTn id="34" dur="1" fill="hold">
                                          <p:stCondLst>
                                            <p:cond delay="0"/>
                                          </p:stCondLst>
                                        </p:cTn>
                                        <p:tgtEl>
                                          <p:spTgt spid="9">
                                            <p:txEl>
                                              <p:pRg st="1" end="1"/>
                                            </p:txEl>
                                          </p:spTgt>
                                        </p:tgtEl>
                                        <p:attrNameLst>
                                          <p:attrName>style.visibility</p:attrName>
                                        </p:attrNameLst>
                                      </p:cBhvr>
                                      <p:to>
                                        <p:strVal val="visible"/>
                                      </p:to>
                                    </p:set>
                                    <p:animEffect transition="in" filter="wipe(down)">
                                      <p:cBhvr>
                                        <p:cTn id="35" dur="500"/>
                                        <p:tgtEl>
                                          <p:spTgt spid="9">
                                            <p:txEl>
                                              <p:pRg st="1" end="1"/>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nodeType="clickEffect">
                                  <p:stCondLst>
                                    <p:cond delay="0"/>
                                  </p:stCondLst>
                                  <p:childTnLst>
                                    <p:set>
                                      <p:cBhvr>
                                        <p:cTn id="39" dur="1" fill="hold">
                                          <p:stCondLst>
                                            <p:cond delay="0"/>
                                          </p:stCondLst>
                                        </p:cTn>
                                        <p:tgtEl>
                                          <p:spTgt spid="9">
                                            <p:txEl>
                                              <p:pRg st="2" end="2"/>
                                            </p:txEl>
                                          </p:spTgt>
                                        </p:tgtEl>
                                        <p:attrNameLst>
                                          <p:attrName>style.visibility</p:attrName>
                                        </p:attrNameLst>
                                      </p:cBhvr>
                                      <p:to>
                                        <p:strVal val="visible"/>
                                      </p:to>
                                    </p:set>
                                    <p:animEffect transition="in" filter="wipe(down)">
                                      <p:cBhvr>
                                        <p:cTn id="40" dur="5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1227D1F-7E57-462B-9BE7-5EDD82C4D268}" type="datetime1">
              <a:rPr lang="es-ES" smtClean="0"/>
              <a:pPr/>
              <a:t>23/07/2020</a:t>
            </a:fld>
            <a:endParaRPr lang="es-ES" dirty="0"/>
          </a:p>
        </p:txBody>
      </p:sp>
      <p:sp>
        <p:nvSpPr>
          <p:cNvPr id="3" name="2 Marcador de pie de página"/>
          <p:cNvSpPr>
            <a:spLocks noGrp="1"/>
          </p:cNvSpPr>
          <p:nvPr>
            <p:ph type="ftr" sz="quarter" idx="11"/>
          </p:nvPr>
        </p:nvSpPr>
        <p:spPr/>
        <p:txBody>
          <a:bodyPr/>
          <a:lstStyle/>
          <a:p>
            <a:r>
              <a:rPr lang="es-ES" smtClean="0"/>
              <a:t>Juan Antonio Romano Largo</a:t>
            </a:r>
            <a:endParaRPr lang="es-ES" dirty="0"/>
          </a:p>
        </p:txBody>
      </p:sp>
      <p:sp>
        <p:nvSpPr>
          <p:cNvPr id="4" name="1 Título"/>
          <p:cNvSpPr txBox="1">
            <a:spLocks/>
          </p:cNvSpPr>
          <p:nvPr/>
        </p:nvSpPr>
        <p:spPr>
          <a:xfrm>
            <a:off x="357158" y="-99392"/>
            <a:ext cx="840108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s-ES" sz="4400" u="sng" dirty="0" smtClean="0">
                <a:solidFill>
                  <a:srgbClr val="002060"/>
                </a:solidFill>
                <a:latin typeface="Comic Sans MS" pitchFamily="66" charset="0"/>
                <a:ea typeface="+mj-ea"/>
                <a:cs typeface="+mj-cs"/>
              </a:rPr>
              <a:t>Átomo de Bohr</a:t>
            </a:r>
            <a:r>
              <a:rPr kumimoji="0" lang="es-ES" sz="4400" b="0" i="0" u="sng" strike="noStrike" kern="1200" cap="none" spc="0" normalizeH="0" baseline="0" noProof="0" dirty="0" smtClean="0">
                <a:ln>
                  <a:noFill/>
                </a:ln>
                <a:solidFill>
                  <a:srgbClr val="002060"/>
                </a:solidFill>
                <a:effectLst/>
                <a:uLnTx/>
                <a:uFillTx/>
                <a:latin typeface="Comic Sans MS" pitchFamily="66" charset="0"/>
                <a:ea typeface="+mj-ea"/>
                <a:cs typeface="+mj-cs"/>
              </a:rPr>
              <a:t>.</a:t>
            </a:r>
            <a:endParaRPr kumimoji="0" lang="es-ES" sz="4400" b="0" i="0" u="sng" strike="noStrike" kern="1200" cap="none" spc="0" normalizeH="0" baseline="0" noProof="0" dirty="0">
              <a:ln>
                <a:noFill/>
              </a:ln>
              <a:solidFill>
                <a:srgbClr val="002060"/>
              </a:solidFill>
              <a:effectLst/>
              <a:uLnTx/>
              <a:uFillTx/>
              <a:latin typeface="Comic Sans MS" pitchFamily="66" charset="0"/>
              <a:ea typeface="+mj-ea"/>
              <a:cs typeface="+mj-cs"/>
            </a:endParaRPr>
          </a:p>
        </p:txBody>
      </p:sp>
      <p:sp>
        <p:nvSpPr>
          <p:cNvPr id="5" name="4 Rectángulo"/>
          <p:cNvSpPr/>
          <p:nvPr/>
        </p:nvSpPr>
        <p:spPr>
          <a:xfrm>
            <a:off x="357158" y="4017838"/>
            <a:ext cx="8607330" cy="923330"/>
          </a:xfrm>
          <a:prstGeom prst="rect">
            <a:avLst/>
          </a:prstGeom>
        </p:spPr>
        <p:txBody>
          <a:bodyPr wrap="square">
            <a:spAutoFit/>
          </a:bodyPr>
          <a:lstStyle/>
          <a:p>
            <a:pPr lvl="0" algn="just"/>
            <a:r>
              <a:rPr lang="es-ES" b="1" u="sng" dirty="0" smtClean="0"/>
              <a:t>3</a:t>
            </a:r>
            <a:r>
              <a:rPr lang="es-ES" b="1" u="sng" baseline="30000" dirty="0" smtClean="0"/>
              <a:t>er</a:t>
            </a:r>
            <a:r>
              <a:rPr lang="es-ES" b="1" u="sng" dirty="0" smtClean="0"/>
              <a:t> postulado:</a:t>
            </a:r>
            <a:r>
              <a:rPr lang="es-ES" dirty="0" smtClean="0"/>
              <a:t> El electrón solo puede pasar de unas órbitas permitidas a otras absorbiendo (si se desplaza a órbitas superiores) o emitiendo (si se desplaza a órbitas inferiores) energía en forma de cuantos , es decir absorbiendo o emitiendo fotones.</a:t>
            </a:r>
            <a:endParaRPr lang="es-ES" dirty="0"/>
          </a:p>
        </p:txBody>
      </p:sp>
      <p:sp>
        <p:nvSpPr>
          <p:cNvPr id="6" name="5 Rectángulo"/>
          <p:cNvSpPr/>
          <p:nvPr/>
        </p:nvSpPr>
        <p:spPr>
          <a:xfrm>
            <a:off x="357158" y="692696"/>
            <a:ext cx="8401080" cy="646331"/>
          </a:xfrm>
          <a:prstGeom prst="rect">
            <a:avLst/>
          </a:prstGeom>
        </p:spPr>
        <p:txBody>
          <a:bodyPr wrap="square">
            <a:spAutoFit/>
          </a:bodyPr>
          <a:lstStyle/>
          <a:p>
            <a:pPr lvl="0" algn="just"/>
            <a:r>
              <a:rPr lang="es-ES" b="1" u="sng" dirty="0"/>
              <a:t>1er postulado:</a:t>
            </a:r>
            <a:r>
              <a:rPr lang="es-ES" dirty="0"/>
              <a:t> Existen órbitas permitidas en las que el electrón se mueve con velocidad constante sin emitir ningún tipo de radiación. </a:t>
            </a:r>
            <a:endParaRPr lang="es-ES" b="1" u="sng" dirty="0"/>
          </a:p>
        </p:txBody>
      </p:sp>
      <p:sp>
        <p:nvSpPr>
          <p:cNvPr id="7" name="6 Rectángulo"/>
          <p:cNvSpPr/>
          <p:nvPr/>
        </p:nvSpPr>
        <p:spPr>
          <a:xfrm>
            <a:off x="357158" y="1772816"/>
            <a:ext cx="8401080" cy="646331"/>
          </a:xfrm>
          <a:prstGeom prst="rect">
            <a:avLst/>
          </a:prstGeom>
        </p:spPr>
        <p:txBody>
          <a:bodyPr wrap="square">
            <a:spAutoFit/>
          </a:bodyPr>
          <a:lstStyle/>
          <a:p>
            <a:pPr lvl="0" algn="just"/>
            <a:r>
              <a:rPr lang="es-ES" b="1" u="sng" dirty="0"/>
              <a:t>2º postulado:</a:t>
            </a:r>
            <a:r>
              <a:rPr lang="es-ES" dirty="0"/>
              <a:t> Las órbitas permitidas están </a:t>
            </a:r>
            <a:r>
              <a:rPr lang="es-ES" dirty="0" err="1"/>
              <a:t>cuantizadas</a:t>
            </a:r>
            <a:r>
              <a:rPr lang="es-ES" dirty="0"/>
              <a:t> y el momento angular del electrón en ellas tomará valores discretos:</a:t>
            </a:r>
          </a:p>
        </p:txBody>
      </p:sp>
      <p:graphicFrame>
        <p:nvGraphicFramePr>
          <p:cNvPr id="8" name="7 Objeto"/>
          <p:cNvGraphicFramePr>
            <a:graphicFrameLocks noChangeAspect="1"/>
          </p:cNvGraphicFramePr>
          <p:nvPr>
            <p:extLst>
              <p:ext uri="{D42A27DB-BD31-4B8C-83A1-F6EECF244321}">
                <p14:modId xmlns:p14="http://schemas.microsoft.com/office/powerpoint/2010/main" val="3376862278"/>
              </p:ext>
            </p:extLst>
          </p:nvPr>
        </p:nvGraphicFramePr>
        <p:xfrm>
          <a:off x="539552" y="2532668"/>
          <a:ext cx="3026395" cy="1400388"/>
        </p:xfrm>
        <a:graphic>
          <a:graphicData uri="http://schemas.openxmlformats.org/presentationml/2006/ole">
            <mc:AlternateContent xmlns:mc="http://schemas.openxmlformats.org/markup-compatibility/2006">
              <mc:Choice xmlns:v="urn:schemas-microsoft-com:vml" Requires="v">
                <p:oleObj spid="_x0000_s66574" name="Ecuación" r:id="rId3" imgW="850680" imgH="393480" progId="Equation.3">
                  <p:embed/>
                </p:oleObj>
              </mc:Choice>
              <mc:Fallback>
                <p:oleObj name="Ecuación" r:id="rId3" imgW="850680" imgH="393480" progId="Equation.3">
                  <p:embed/>
                  <p:pic>
                    <p:nvPicPr>
                      <p:cNvPr id="0" name="11 Objeto"/>
                      <p:cNvPicPr>
                        <a:picLocks noChangeAspect="1" noChangeArrowheads="1"/>
                      </p:cNvPicPr>
                      <p:nvPr/>
                    </p:nvPicPr>
                    <p:blipFill>
                      <a:blip r:embed="rId4"/>
                      <a:srcRect/>
                      <a:stretch>
                        <a:fillRect/>
                      </a:stretch>
                    </p:blipFill>
                    <p:spPr bwMode="auto">
                      <a:xfrm>
                        <a:off x="539552" y="2532668"/>
                        <a:ext cx="3026395" cy="1400388"/>
                      </a:xfrm>
                      <a:prstGeom prst="rect">
                        <a:avLst/>
                      </a:prstGeom>
                      <a:noFill/>
                      <a:ln>
                        <a:noFill/>
                      </a:ln>
                    </p:spPr>
                  </p:pic>
                </p:oleObj>
              </mc:Fallback>
            </mc:AlternateContent>
          </a:graphicData>
        </a:graphic>
      </p:graphicFrame>
      <p:sp>
        <p:nvSpPr>
          <p:cNvPr id="10" name="9 Rectángulo"/>
          <p:cNvSpPr/>
          <p:nvPr/>
        </p:nvSpPr>
        <p:spPr>
          <a:xfrm>
            <a:off x="3995936" y="3068960"/>
            <a:ext cx="4762303" cy="461665"/>
          </a:xfrm>
          <a:prstGeom prst="rect">
            <a:avLst/>
          </a:prstGeom>
        </p:spPr>
        <p:txBody>
          <a:bodyPr wrap="square">
            <a:spAutoFit/>
          </a:bodyPr>
          <a:lstStyle/>
          <a:p>
            <a:pPr algn="just"/>
            <a:r>
              <a:rPr lang="es-ES" sz="2400" b="1" dirty="0"/>
              <a:t>n</a:t>
            </a:r>
            <a:r>
              <a:rPr lang="es-ES" sz="2400" b="1" dirty="0" smtClean="0"/>
              <a:t>º cuántico principal: n = 1, 2, 3, …</a:t>
            </a:r>
            <a:endParaRPr lang="es-ES" sz="2400" dirty="0"/>
          </a:p>
        </p:txBody>
      </p:sp>
      <p:graphicFrame>
        <p:nvGraphicFramePr>
          <p:cNvPr id="12" name="11 Objeto"/>
          <p:cNvGraphicFramePr>
            <a:graphicFrameLocks noChangeAspect="1"/>
          </p:cNvGraphicFramePr>
          <p:nvPr>
            <p:extLst>
              <p:ext uri="{D42A27DB-BD31-4B8C-83A1-F6EECF244321}">
                <p14:modId xmlns:p14="http://schemas.microsoft.com/office/powerpoint/2010/main" val="3945078877"/>
              </p:ext>
            </p:extLst>
          </p:nvPr>
        </p:nvGraphicFramePr>
        <p:xfrm>
          <a:off x="2339752" y="5157192"/>
          <a:ext cx="4244975" cy="766762"/>
        </p:xfrm>
        <a:graphic>
          <a:graphicData uri="http://schemas.openxmlformats.org/presentationml/2006/ole">
            <mc:AlternateContent xmlns:mc="http://schemas.openxmlformats.org/markup-compatibility/2006">
              <mc:Choice xmlns:v="urn:schemas-microsoft-com:vml" Requires="v">
                <p:oleObj spid="_x0000_s66575" name="Ecuación" r:id="rId5" imgW="1193760" imgH="215640" progId="Equation.3">
                  <p:embed/>
                </p:oleObj>
              </mc:Choice>
              <mc:Fallback>
                <p:oleObj name="Ecuación" r:id="rId5" imgW="1193760" imgH="215640" progId="Equation.3">
                  <p:embed/>
                  <p:pic>
                    <p:nvPicPr>
                      <p:cNvPr id="0" name="7 Objeto"/>
                      <p:cNvPicPr>
                        <a:picLocks noChangeAspect="1" noChangeArrowheads="1"/>
                      </p:cNvPicPr>
                      <p:nvPr/>
                    </p:nvPicPr>
                    <p:blipFill>
                      <a:blip r:embed="rId6"/>
                      <a:srcRect/>
                      <a:stretch>
                        <a:fillRect/>
                      </a:stretch>
                    </p:blipFill>
                    <p:spPr bwMode="auto">
                      <a:xfrm>
                        <a:off x="2339752" y="5157192"/>
                        <a:ext cx="4244975" cy="76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969363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down)">
                                      <p:cBhvr>
                                        <p:cTn id="21" dur="5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down)">
                                      <p:cBhvr>
                                        <p:cTn id="26" dur="5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1227D1F-7E57-462B-9BE7-5EDD82C4D268}" type="datetime1">
              <a:rPr lang="es-ES" smtClean="0"/>
              <a:pPr/>
              <a:t>23/07/2020</a:t>
            </a:fld>
            <a:endParaRPr lang="es-ES" dirty="0"/>
          </a:p>
        </p:txBody>
      </p:sp>
      <p:sp>
        <p:nvSpPr>
          <p:cNvPr id="3" name="2 Marcador de pie de página"/>
          <p:cNvSpPr>
            <a:spLocks noGrp="1"/>
          </p:cNvSpPr>
          <p:nvPr>
            <p:ph type="ftr" sz="quarter" idx="11"/>
          </p:nvPr>
        </p:nvSpPr>
        <p:spPr/>
        <p:txBody>
          <a:bodyPr/>
          <a:lstStyle/>
          <a:p>
            <a:r>
              <a:rPr lang="es-ES" smtClean="0"/>
              <a:t>Juan Antonio Romano Largo</a:t>
            </a:r>
            <a:endParaRPr lang="es-ES" dirty="0"/>
          </a:p>
        </p:txBody>
      </p:sp>
      <p:sp>
        <p:nvSpPr>
          <p:cNvPr id="4" name="1 Título"/>
          <p:cNvSpPr txBox="1">
            <a:spLocks/>
          </p:cNvSpPr>
          <p:nvPr/>
        </p:nvSpPr>
        <p:spPr>
          <a:xfrm>
            <a:off x="357158" y="-99392"/>
            <a:ext cx="840108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s-ES" sz="4400" u="sng" dirty="0" smtClean="0">
                <a:solidFill>
                  <a:srgbClr val="002060"/>
                </a:solidFill>
                <a:latin typeface="Comic Sans MS" pitchFamily="66" charset="0"/>
                <a:ea typeface="+mj-ea"/>
                <a:cs typeface="+mj-cs"/>
              </a:rPr>
              <a:t>Hipótesis de </a:t>
            </a:r>
            <a:r>
              <a:rPr lang="es-ES" sz="4400" u="sng" dirty="0" err="1" smtClean="0">
                <a:solidFill>
                  <a:srgbClr val="002060"/>
                </a:solidFill>
                <a:latin typeface="Comic Sans MS" pitchFamily="66" charset="0"/>
                <a:ea typeface="+mj-ea"/>
                <a:cs typeface="+mj-cs"/>
              </a:rPr>
              <a:t>De</a:t>
            </a:r>
            <a:r>
              <a:rPr lang="es-ES" sz="4400" u="sng" dirty="0" smtClean="0">
                <a:solidFill>
                  <a:srgbClr val="002060"/>
                </a:solidFill>
                <a:latin typeface="Comic Sans MS" pitchFamily="66" charset="0"/>
                <a:ea typeface="+mj-ea"/>
                <a:cs typeface="+mj-cs"/>
              </a:rPr>
              <a:t> Broglie</a:t>
            </a:r>
            <a:r>
              <a:rPr kumimoji="0" lang="es-ES" sz="4400" b="0" i="0" u="sng" strike="noStrike" kern="1200" cap="none" spc="0" normalizeH="0" baseline="0" noProof="0" dirty="0" smtClean="0">
                <a:ln>
                  <a:noFill/>
                </a:ln>
                <a:solidFill>
                  <a:srgbClr val="002060"/>
                </a:solidFill>
                <a:effectLst/>
                <a:uLnTx/>
                <a:uFillTx/>
                <a:latin typeface="Comic Sans MS" pitchFamily="66" charset="0"/>
                <a:ea typeface="+mj-ea"/>
                <a:cs typeface="+mj-cs"/>
              </a:rPr>
              <a:t>.</a:t>
            </a:r>
            <a:endParaRPr kumimoji="0" lang="es-ES" sz="4400" b="0" i="0" u="sng" strike="noStrike" kern="1200" cap="none" spc="0" normalizeH="0" baseline="0" noProof="0" dirty="0">
              <a:ln>
                <a:noFill/>
              </a:ln>
              <a:solidFill>
                <a:srgbClr val="002060"/>
              </a:solidFill>
              <a:effectLst/>
              <a:uLnTx/>
              <a:uFillTx/>
              <a:latin typeface="Comic Sans MS" pitchFamily="66" charset="0"/>
              <a:ea typeface="+mj-ea"/>
              <a:cs typeface="+mj-cs"/>
            </a:endParaRPr>
          </a:p>
        </p:txBody>
      </p:sp>
      <p:sp>
        <p:nvSpPr>
          <p:cNvPr id="5" name="4 CuadroTexto"/>
          <p:cNvSpPr txBox="1"/>
          <p:nvPr/>
        </p:nvSpPr>
        <p:spPr>
          <a:xfrm>
            <a:off x="357158" y="692696"/>
            <a:ext cx="8535322" cy="830997"/>
          </a:xfrm>
          <a:prstGeom prst="rect">
            <a:avLst/>
          </a:prstGeom>
          <a:noFill/>
        </p:spPr>
        <p:txBody>
          <a:bodyPr wrap="square" rtlCol="0">
            <a:spAutoFit/>
          </a:bodyPr>
          <a:lstStyle/>
          <a:p>
            <a:pPr algn="just"/>
            <a:r>
              <a:rPr lang="es-ES" b="1" dirty="0" smtClean="0"/>
              <a:t>	</a:t>
            </a:r>
            <a:r>
              <a:rPr lang="es-ES" sz="2400" dirty="0" smtClean="0"/>
              <a:t>Al igual que la luz se comporta como onda o como partícula, las partículas también pueden comportarse como ondas.</a:t>
            </a:r>
          </a:p>
        </p:txBody>
      </p:sp>
      <p:graphicFrame>
        <p:nvGraphicFramePr>
          <p:cNvPr id="6" name="5 Objeto"/>
          <p:cNvGraphicFramePr>
            <a:graphicFrameLocks noChangeAspect="1"/>
          </p:cNvGraphicFramePr>
          <p:nvPr>
            <p:extLst>
              <p:ext uri="{D42A27DB-BD31-4B8C-83A1-F6EECF244321}">
                <p14:modId xmlns:p14="http://schemas.microsoft.com/office/powerpoint/2010/main" val="2467830213"/>
              </p:ext>
            </p:extLst>
          </p:nvPr>
        </p:nvGraphicFramePr>
        <p:xfrm>
          <a:off x="3203848" y="1454349"/>
          <a:ext cx="2076450" cy="1398587"/>
        </p:xfrm>
        <a:graphic>
          <a:graphicData uri="http://schemas.openxmlformats.org/presentationml/2006/ole">
            <mc:AlternateContent xmlns:mc="http://schemas.openxmlformats.org/markup-compatibility/2006">
              <mc:Choice xmlns:v="urn:schemas-microsoft-com:vml" Requires="v">
                <p:oleObj spid="_x0000_s67594" name="Ecuación" r:id="rId3" imgW="583920" imgH="393480" progId="Equation.3">
                  <p:embed/>
                </p:oleObj>
              </mc:Choice>
              <mc:Fallback>
                <p:oleObj name="Ecuación" r:id="rId3" imgW="583920" imgH="393480" progId="Equation.3">
                  <p:embed/>
                  <p:pic>
                    <p:nvPicPr>
                      <p:cNvPr id="0" name="11 Objeto"/>
                      <p:cNvPicPr>
                        <a:picLocks noChangeAspect="1" noChangeArrowheads="1"/>
                      </p:cNvPicPr>
                      <p:nvPr/>
                    </p:nvPicPr>
                    <p:blipFill>
                      <a:blip r:embed="rId4"/>
                      <a:srcRect/>
                      <a:stretch>
                        <a:fillRect/>
                      </a:stretch>
                    </p:blipFill>
                    <p:spPr bwMode="auto">
                      <a:xfrm>
                        <a:off x="3203848" y="1454349"/>
                        <a:ext cx="2076450" cy="139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1 Título"/>
          <p:cNvSpPr txBox="1">
            <a:spLocks/>
          </p:cNvSpPr>
          <p:nvPr/>
        </p:nvSpPr>
        <p:spPr>
          <a:xfrm>
            <a:off x="107504" y="2790056"/>
            <a:ext cx="8928992" cy="782960"/>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 sz="3400" b="0" i="0" u="sng" strike="noStrike" kern="1200" cap="none" spc="0" normalizeH="0" baseline="0" noProof="0" dirty="0" smtClean="0">
                <a:ln>
                  <a:noFill/>
                </a:ln>
                <a:solidFill>
                  <a:srgbClr val="002060"/>
                </a:solidFill>
                <a:effectLst/>
                <a:uLnTx/>
                <a:uFillTx/>
                <a:latin typeface="Comic Sans MS" pitchFamily="66" charset="0"/>
                <a:ea typeface="+mj-ea"/>
                <a:cs typeface="+mj-cs"/>
              </a:rPr>
              <a:t>Principio de incertidumbre de </a:t>
            </a:r>
            <a:r>
              <a:rPr kumimoji="0" lang="es-ES" sz="3400" b="0" i="0" u="sng" strike="noStrike" kern="1200" cap="none" spc="0" normalizeH="0" baseline="0" noProof="0" dirty="0" err="1" smtClean="0">
                <a:ln>
                  <a:noFill/>
                </a:ln>
                <a:solidFill>
                  <a:srgbClr val="002060"/>
                </a:solidFill>
                <a:effectLst/>
                <a:uLnTx/>
                <a:uFillTx/>
                <a:latin typeface="Comic Sans MS" pitchFamily="66" charset="0"/>
                <a:ea typeface="+mj-ea"/>
                <a:cs typeface="+mj-cs"/>
              </a:rPr>
              <a:t>Heisenberg</a:t>
            </a:r>
            <a:r>
              <a:rPr kumimoji="0" lang="es-ES" sz="3400" b="0" i="0" u="sng" strike="noStrike" kern="1200" cap="none" spc="0" normalizeH="0" baseline="0" noProof="0" dirty="0" smtClean="0">
                <a:ln>
                  <a:noFill/>
                </a:ln>
                <a:solidFill>
                  <a:srgbClr val="002060"/>
                </a:solidFill>
                <a:effectLst/>
                <a:uLnTx/>
                <a:uFillTx/>
                <a:latin typeface="Comic Sans MS" pitchFamily="66" charset="0"/>
                <a:ea typeface="+mj-ea"/>
                <a:cs typeface="+mj-cs"/>
              </a:rPr>
              <a:t>.</a:t>
            </a:r>
            <a:endParaRPr kumimoji="0" lang="es-ES" sz="3400" b="0" i="0" u="sng" strike="noStrike" kern="1200" cap="none" spc="0" normalizeH="0" baseline="0" noProof="0" dirty="0">
              <a:ln>
                <a:noFill/>
              </a:ln>
              <a:solidFill>
                <a:srgbClr val="002060"/>
              </a:solidFill>
              <a:effectLst/>
              <a:uLnTx/>
              <a:uFillTx/>
              <a:latin typeface="Comic Sans MS" pitchFamily="66" charset="0"/>
              <a:ea typeface="+mj-ea"/>
              <a:cs typeface="+mj-cs"/>
            </a:endParaRPr>
          </a:p>
        </p:txBody>
      </p:sp>
      <p:sp>
        <p:nvSpPr>
          <p:cNvPr id="8" name="7 Rectángulo"/>
          <p:cNvSpPr/>
          <p:nvPr/>
        </p:nvSpPr>
        <p:spPr>
          <a:xfrm>
            <a:off x="357158" y="3607856"/>
            <a:ext cx="8535322" cy="1200329"/>
          </a:xfrm>
          <a:prstGeom prst="rect">
            <a:avLst/>
          </a:prstGeom>
        </p:spPr>
        <p:txBody>
          <a:bodyPr wrap="square">
            <a:spAutoFit/>
          </a:bodyPr>
          <a:lstStyle/>
          <a:p>
            <a:pPr lvl="0" algn="just"/>
            <a:r>
              <a:rPr lang="es-ES" sz="2400" b="1" dirty="0" smtClean="0"/>
              <a:t>	No </a:t>
            </a:r>
            <a:r>
              <a:rPr lang="es-ES" sz="2400" b="1" dirty="0"/>
              <a:t>es posible determinar simultáneamente el valor exacto de la posición x y del momento lineal p de un objeto cuántico. Los valores de las indeterminaciones correspondientes </a:t>
            </a:r>
            <a:r>
              <a:rPr lang="es-ES" sz="2400" b="1" dirty="0" smtClean="0"/>
              <a:t>cumplen:</a:t>
            </a:r>
            <a:endParaRPr lang="es-ES" sz="2400" dirty="0"/>
          </a:p>
        </p:txBody>
      </p:sp>
      <p:graphicFrame>
        <p:nvGraphicFramePr>
          <p:cNvPr id="9" name="8 Objeto"/>
          <p:cNvGraphicFramePr>
            <a:graphicFrameLocks noChangeAspect="1"/>
          </p:cNvGraphicFramePr>
          <p:nvPr>
            <p:extLst>
              <p:ext uri="{D42A27DB-BD31-4B8C-83A1-F6EECF244321}">
                <p14:modId xmlns:p14="http://schemas.microsoft.com/office/powerpoint/2010/main" val="330943870"/>
              </p:ext>
            </p:extLst>
          </p:nvPr>
        </p:nvGraphicFramePr>
        <p:xfrm>
          <a:off x="2887663" y="4767263"/>
          <a:ext cx="2708275" cy="1398587"/>
        </p:xfrm>
        <a:graphic>
          <a:graphicData uri="http://schemas.openxmlformats.org/presentationml/2006/ole">
            <mc:AlternateContent xmlns:mc="http://schemas.openxmlformats.org/markup-compatibility/2006">
              <mc:Choice xmlns:v="urn:schemas-microsoft-com:vml" Requires="v">
                <p:oleObj spid="_x0000_s67595" name="Ecuación" r:id="rId5" imgW="761760" imgH="393480" progId="Equation.3">
                  <p:embed/>
                </p:oleObj>
              </mc:Choice>
              <mc:Fallback>
                <p:oleObj name="Ecuación" r:id="rId5" imgW="761760" imgH="393480" progId="Equation.3">
                  <p:embed/>
                  <p:pic>
                    <p:nvPicPr>
                      <p:cNvPr id="0" name="5 Objeto"/>
                      <p:cNvPicPr>
                        <a:picLocks noChangeAspect="1" noChangeArrowheads="1"/>
                      </p:cNvPicPr>
                      <p:nvPr/>
                    </p:nvPicPr>
                    <p:blipFill>
                      <a:blip r:embed="rId6"/>
                      <a:srcRect/>
                      <a:stretch>
                        <a:fillRect/>
                      </a:stretch>
                    </p:blipFill>
                    <p:spPr bwMode="auto">
                      <a:xfrm>
                        <a:off x="2887663" y="4767263"/>
                        <a:ext cx="2708275" cy="139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876053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down)">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down)">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1616</TotalTime>
  <Words>347</Words>
  <Application>Microsoft Office PowerPoint</Application>
  <PresentationFormat>Presentación en pantalla (4:3)</PresentationFormat>
  <Paragraphs>71</Paragraphs>
  <Slides>10</Slides>
  <Notes>1</Notes>
  <HiddenSlides>0</HiddenSlides>
  <MMClips>0</MMClips>
  <ScaleCrop>false</ScaleCrop>
  <HeadingPairs>
    <vt:vector size="8" baseType="variant">
      <vt:variant>
        <vt:lpstr>Fuentes usadas</vt:lpstr>
      </vt:variant>
      <vt:variant>
        <vt:i4>4</vt:i4>
      </vt:variant>
      <vt:variant>
        <vt:lpstr>Tema</vt:lpstr>
      </vt:variant>
      <vt:variant>
        <vt:i4>1</vt:i4>
      </vt:variant>
      <vt:variant>
        <vt:lpstr>Servidores OLE incrustados</vt:lpstr>
      </vt:variant>
      <vt:variant>
        <vt:i4>1</vt:i4>
      </vt:variant>
      <vt:variant>
        <vt:lpstr>Títulos de diapositiva</vt:lpstr>
      </vt:variant>
      <vt:variant>
        <vt:i4>10</vt:i4>
      </vt:variant>
    </vt:vector>
  </HeadingPairs>
  <TitlesOfParts>
    <vt:vector size="16" baseType="lpstr">
      <vt:lpstr>Arial</vt:lpstr>
      <vt:lpstr>Calibri</vt:lpstr>
      <vt:lpstr>Comic Sans MS</vt:lpstr>
      <vt:lpstr>Symbol</vt:lpstr>
      <vt:lpstr>Tema de Office</vt:lpstr>
      <vt:lpstr>Ecuación</vt:lpstr>
      <vt:lpstr>FÍSICA 2º BTO B</vt:lpstr>
      <vt:lpstr>TEMA 12: Cuántica.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FÍSICA Y QUÍMICA 4º ESO</dc:title>
  <dc:creator>Juanan</dc:creator>
  <cp:lastModifiedBy>Juanan</cp:lastModifiedBy>
  <cp:revision>332</cp:revision>
  <dcterms:created xsi:type="dcterms:W3CDTF">2010-06-30T16:10:23Z</dcterms:created>
  <dcterms:modified xsi:type="dcterms:W3CDTF">2020-07-23T08:22:01Z</dcterms:modified>
</cp:coreProperties>
</file>